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33.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285" r:id="rId4"/>
    <p:sldId id="286" r:id="rId5"/>
    <p:sldId id="287" r:id="rId6"/>
    <p:sldId id="288" r:id="rId7"/>
    <p:sldId id="289" r:id="rId8"/>
    <p:sldId id="290" r:id="rId9"/>
    <p:sldId id="291" r:id="rId10"/>
    <p:sldId id="257" r:id="rId11"/>
    <p:sldId id="304" r:id="rId12"/>
    <p:sldId id="292" r:id="rId13"/>
    <p:sldId id="293" r:id="rId14"/>
    <p:sldId id="294" r:id="rId15"/>
    <p:sldId id="295" r:id="rId16"/>
    <p:sldId id="296" r:id="rId17"/>
    <p:sldId id="297" r:id="rId18"/>
    <p:sldId id="298" r:id="rId19"/>
    <p:sldId id="299" r:id="rId20"/>
    <p:sldId id="300" r:id="rId21"/>
    <p:sldId id="301" r:id="rId22"/>
    <p:sldId id="302" r:id="rId23"/>
    <p:sldId id="303" r:id="rId24"/>
    <p:sldId id="258" r:id="rId25"/>
    <p:sldId id="259" r:id="rId26"/>
    <p:sldId id="278" r:id="rId27"/>
    <p:sldId id="260" r:id="rId28"/>
    <p:sldId id="279" r:id="rId29"/>
    <p:sldId id="261" r:id="rId30"/>
    <p:sldId id="262" r:id="rId31"/>
    <p:sldId id="273" r:id="rId32"/>
    <p:sldId id="283" r:id="rId33"/>
    <p:sldId id="263" r:id="rId34"/>
    <p:sldId id="264" r:id="rId35"/>
    <p:sldId id="265" r:id="rId36"/>
    <p:sldId id="267" r:id="rId37"/>
    <p:sldId id="272" r:id="rId38"/>
    <p:sldId id="281" r:id="rId39"/>
    <p:sldId id="266" r:id="rId40"/>
    <p:sldId id="268" r:id="rId41"/>
    <p:sldId id="280" r:id="rId42"/>
    <p:sldId id="269" r:id="rId43"/>
    <p:sldId id="270" r:id="rId44"/>
    <p:sldId id="271" r:id="rId45"/>
    <p:sldId id="275" r:id="rId46"/>
    <p:sldId id="274" r:id="rId47"/>
    <p:sldId id="282" r:id="rId48"/>
    <p:sldId id="277" r:id="rId4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96" d="100"/>
          <a:sy n="96" d="100"/>
        </p:scale>
        <p:origin x="-178" y="21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D2088C-0D90-4294-83DB-88E549ADD638}"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IN"/>
        </a:p>
      </dgm:t>
    </dgm:pt>
    <dgm:pt modelId="{9088079C-B0D6-4813-A1E6-FAE685700EC8}">
      <dgm:prSet custT="1">
        <dgm:style>
          <a:lnRef idx="0">
            <a:schemeClr val="accent6"/>
          </a:lnRef>
          <a:fillRef idx="3">
            <a:schemeClr val="accent6"/>
          </a:fillRef>
          <a:effectRef idx="3">
            <a:schemeClr val="accent6"/>
          </a:effectRef>
          <a:fontRef idx="minor">
            <a:schemeClr val="lt1"/>
          </a:fontRef>
        </dgm:style>
      </dgm:prSet>
      <dgm:spPr/>
      <dgm:t>
        <a:bodyPr/>
        <a:lstStyle/>
        <a:p>
          <a:pPr rtl="0"/>
          <a:r>
            <a:rPr lang="en-IN" sz="4800" dirty="0" smtClean="0">
              <a:solidFill>
                <a:schemeClr val="tx1"/>
              </a:solidFill>
              <a:latin typeface="Times New Roman" pitchFamily="18" charset="0"/>
              <a:cs typeface="Times New Roman" pitchFamily="18" charset="0"/>
            </a:rPr>
            <a:t>Environmental Justice Poetics</a:t>
          </a:r>
          <a:endParaRPr lang="en-IN" sz="4800" dirty="0">
            <a:solidFill>
              <a:schemeClr val="tx1"/>
            </a:solidFill>
            <a:latin typeface="Times New Roman" pitchFamily="18" charset="0"/>
            <a:cs typeface="Times New Roman" pitchFamily="18" charset="0"/>
          </a:endParaRPr>
        </a:p>
      </dgm:t>
    </dgm:pt>
    <dgm:pt modelId="{1FD6DB2F-D55E-4572-9F73-15ACE8D3BBC4}" type="parTrans" cxnId="{0D972F48-7388-4ADB-8799-6F504E578302}">
      <dgm:prSet/>
      <dgm:spPr/>
      <dgm:t>
        <a:bodyPr/>
        <a:lstStyle/>
        <a:p>
          <a:endParaRPr lang="en-IN"/>
        </a:p>
      </dgm:t>
    </dgm:pt>
    <dgm:pt modelId="{448ADA71-FF82-402F-9504-40F5E439AC49}" type="sibTrans" cxnId="{0D972F48-7388-4ADB-8799-6F504E578302}">
      <dgm:prSet/>
      <dgm:spPr/>
      <dgm:t>
        <a:bodyPr/>
        <a:lstStyle/>
        <a:p>
          <a:endParaRPr lang="en-IN"/>
        </a:p>
      </dgm:t>
    </dgm:pt>
    <dgm:pt modelId="{1EBC5B11-7184-4FD3-BDBC-783A379BAD2B}" type="pres">
      <dgm:prSet presAssocID="{41D2088C-0D90-4294-83DB-88E549ADD638}" presName="linear" presStyleCnt="0">
        <dgm:presLayoutVars>
          <dgm:animLvl val="lvl"/>
          <dgm:resizeHandles val="exact"/>
        </dgm:presLayoutVars>
      </dgm:prSet>
      <dgm:spPr/>
      <dgm:t>
        <a:bodyPr/>
        <a:lstStyle/>
        <a:p>
          <a:endParaRPr lang="en-IN"/>
        </a:p>
      </dgm:t>
    </dgm:pt>
    <dgm:pt modelId="{73E9880A-9049-4482-810F-829A19812E69}" type="pres">
      <dgm:prSet presAssocID="{9088079C-B0D6-4813-A1E6-FAE685700EC8}" presName="parentText" presStyleLbl="node1" presStyleIdx="0" presStyleCnt="1">
        <dgm:presLayoutVars>
          <dgm:chMax val="0"/>
          <dgm:bulletEnabled val="1"/>
        </dgm:presLayoutVars>
      </dgm:prSet>
      <dgm:spPr/>
      <dgm:t>
        <a:bodyPr/>
        <a:lstStyle/>
        <a:p>
          <a:endParaRPr lang="en-IN"/>
        </a:p>
      </dgm:t>
    </dgm:pt>
  </dgm:ptLst>
  <dgm:cxnLst>
    <dgm:cxn modelId="{0D972F48-7388-4ADB-8799-6F504E578302}" srcId="{41D2088C-0D90-4294-83DB-88E549ADD638}" destId="{9088079C-B0D6-4813-A1E6-FAE685700EC8}" srcOrd="0" destOrd="0" parTransId="{1FD6DB2F-D55E-4572-9F73-15ACE8D3BBC4}" sibTransId="{448ADA71-FF82-402F-9504-40F5E439AC49}"/>
    <dgm:cxn modelId="{1DD1530E-CE16-459F-894E-41B573F60D65}" type="presOf" srcId="{9088079C-B0D6-4813-A1E6-FAE685700EC8}" destId="{73E9880A-9049-4482-810F-829A19812E69}" srcOrd="0" destOrd="0" presId="urn:microsoft.com/office/officeart/2005/8/layout/vList2"/>
    <dgm:cxn modelId="{7589A28C-9F92-4C2A-9A86-B5A02D5A3E14}" type="presOf" srcId="{41D2088C-0D90-4294-83DB-88E549ADD638}" destId="{1EBC5B11-7184-4FD3-BDBC-783A379BAD2B}" srcOrd="0" destOrd="0" presId="urn:microsoft.com/office/officeart/2005/8/layout/vList2"/>
    <dgm:cxn modelId="{22D12BA1-08E5-4B3E-81B6-3ABD4DC0940A}" type="presParOf" srcId="{1EBC5B11-7184-4FD3-BDBC-783A379BAD2B}" destId="{73E9880A-9049-4482-810F-829A19812E6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E9880A-9049-4482-810F-829A19812E69}">
      <dsp:nvSpPr>
        <dsp:cNvPr id="0" name=""/>
        <dsp:cNvSpPr/>
      </dsp:nvSpPr>
      <dsp:spPr>
        <a:xfrm>
          <a:off x="0" y="2440"/>
          <a:ext cx="7887694" cy="1119690"/>
        </a:xfrm>
        <a:prstGeom prst="roundRect">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flat" dir="t"/>
        </a:scene3d>
        <a:sp3d/>
      </dsp:spPr>
      <dsp:style>
        <a:lnRef idx="0">
          <a:schemeClr val="accent6"/>
        </a:lnRef>
        <a:fillRef idx="3">
          <a:schemeClr val="accent6"/>
        </a:fillRef>
        <a:effectRef idx="3">
          <a:schemeClr val="accent6"/>
        </a:effectRef>
        <a:fontRef idx="minor">
          <a:schemeClr val="lt1"/>
        </a:fontRef>
      </dsp:style>
      <dsp:txBody>
        <a:bodyPr spcFirstLastPara="0" vert="horz" wrap="square" lIns="182880" tIns="182880" rIns="182880" bIns="182880" numCol="1" spcCol="1270" anchor="ctr" anchorCtr="0">
          <a:noAutofit/>
        </a:bodyPr>
        <a:lstStyle/>
        <a:p>
          <a:pPr lvl="0" algn="l" defTabSz="2133600" rtl="0">
            <a:lnSpc>
              <a:spcPct val="90000"/>
            </a:lnSpc>
            <a:spcBef>
              <a:spcPct val="0"/>
            </a:spcBef>
            <a:spcAft>
              <a:spcPct val="35000"/>
            </a:spcAft>
          </a:pPr>
          <a:r>
            <a:rPr lang="en-IN" sz="4800" kern="1200" dirty="0" smtClean="0">
              <a:solidFill>
                <a:schemeClr val="tx1"/>
              </a:solidFill>
              <a:latin typeface="Times New Roman" pitchFamily="18" charset="0"/>
              <a:cs typeface="Times New Roman" pitchFamily="18" charset="0"/>
            </a:rPr>
            <a:t>Environmental Justice Poetics</a:t>
          </a:r>
          <a:endParaRPr lang="en-IN" sz="4800" kern="1200" dirty="0">
            <a:solidFill>
              <a:schemeClr val="tx1"/>
            </a:solidFill>
            <a:latin typeface="Times New Roman" pitchFamily="18" charset="0"/>
            <a:cs typeface="Times New Roman" pitchFamily="18" charset="0"/>
          </a:endParaRPr>
        </a:p>
      </dsp:txBody>
      <dsp:txXfrm>
        <a:off x="54659" y="57099"/>
        <a:ext cx="7778376" cy="101037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lvl1pPr>
              <a:defRPr/>
            </a:lvl1pPr>
          </a:lstStyle>
          <a:p>
            <a:pPr>
              <a:defRPr/>
            </a:pPr>
            <a:fld id="{CBEDAA9E-E68F-403A-A4E4-23EDF87C6BAA}" type="datetimeFigureOut">
              <a:rPr lang="en-IN"/>
              <a:pPr>
                <a:defRPr/>
              </a:pPr>
              <a:t>26-02-2016</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A7BED6C3-110D-4E40-9ABA-F4B3896130C5}" type="slidenum">
              <a:rPr lang="en-IN"/>
              <a:pPr>
                <a:defRPr/>
              </a:pPr>
              <a:t>‹#›</a:t>
            </a:fld>
            <a:endParaRPr lang="en-IN"/>
          </a:p>
        </p:txBody>
      </p:sp>
    </p:spTree>
    <p:extLst>
      <p:ext uri="{BB962C8B-B14F-4D97-AF65-F5344CB8AC3E}">
        <p14:creationId xmlns:p14="http://schemas.microsoft.com/office/powerpoint/2010/main" val="2770152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1125B30A-0ACC-4EDC-9F41-8D0833B67608}" type="datetimeFigureOut">
              <a:rPr lang="en-IN"/>
              <a:pPr>
                <a:defRPr/>
              </a:pPr>
              <a:t>26-02-2016</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9BDA8D0D-6C5B-4294-8765-905F0133D8A3}" type="slidenum">
              <a:rPr lang="en-IN"/>
              <a:pPr>
                <a:defRPr/>
              </a:pPr>
              <a:t>‹#›</a:t>
            </a:fld>
            <a:endParaRPr lang="en-IN"/>
          </a:p>
        </p:txBody>
      </p:sp>
    </p:spTree>
    <p:extLst>
      <p:ext uri="{BB962C8B-B14F-4D97-AF65-F5344CB8AC3E}">
        <p14:creationId xmlns:p14="http://schemas.microsoft.com/office/powerpoint/2010/main" val="3350235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9EE4A34F-B865-4412-A934-86F2E51FACCC}" type="datetimeFigureOut">
              <a:rPr lang="en-IN"/>
              <a:pPr>
                <a:defRPr/>
              </a:pPr>
              <a:t>26-02-2016</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068C235D-7BAB-4C90-A199-DD4C723DB75C}" type="slidenum">
              <a:rPr lang="en-IN"/>
              <a:pPr>
                <a:defRPr/>
              </a:pPr>
              <a:t>‹#›</a:t>
            </a:fld>
            <a:endParaRPr lang="en-IN"/>
          </a:p>
        </p:txBody>
      </p:sp>
    </p:spTree>
    <p:extLst>
      <p:ext uri="{BB962C8B-B14F-4D97-AF65-F5344CB8AC3E}">
        <p14:creationId xmlns:p14="http://schemas.microsoft.com/office/powerpoint/2010/main" val="2115966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F377048F-8549-40C0-BFD2-43D60B6342A5}" type="datetimeFigureOut">
              <a:rPr lang="en-IN"/>
              <a:pPr>
                <a:defRPr/>
              </a:pPr>
              <a:t>26-02-2016</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C37AC0DA-5DD8-4EB2-A275-DEC42855BBE9}" type="slidenum">
              <a:rPr lang="en-IN"/>
              <a:pPr>
                <a:defRPr/>
              </a:pPr>
              <a:t>‹#›</a:t>
            </a:fld>
            <a:endParaRPr lang="en-IN"/>
          </a:p>
        </p:txBody>
      </p:sp>
    </p:spTree>
    <p:extLst>
      <p:ext uri="{BB962C8B-B14F-4D97-AF65-F5344CB8AC3E}">
        <p14:creationId xmlns:p14="http://schemas.microsoft.com/office/powerpoint/2010/main" val="3293470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A765504-3E57-4EC8-9FB7-A051F60C6538}" type="datetimeFigureOut">
              <a:rPr lang="en-IN"/>
              <a:pPr>
                <a:defRPr/>
              </a:pPr>
              <a:t>26-02-2016</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C8EF561A-8EDC-48E6-8DDB-8C995A79242E}" type="slidenum">
              <a:rPr lang="en-IN"/>
              <a:pPr>
                <a:defRPr/>
              </a:pPr>
              <a:t>‹#›</a:t>
            </a:fld>
            <a:endParaRPr lang="en-IN"/>
          </a:p>
        </p:txBody>
      </p:sp>
    </p:spTree>
    <p:extLst>
      <p:ext uri="{BB962C8B-B14F-4D97-AF65-F5344CB8AC3E}">
        <p14:creationId xmlns:p14="http://schemas.microsoft.com/office/powerpoint/2010/main" val="3349241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3"/>
          <p:cNvSpPr>
            <a:spLocks noGrp="1"/>
          </p:cNvSpPr>
          <p:nvPr>
            <p:ph type="dt" sz="half" idx="10"/>
          </p:nvPr>
        </p:nvSpPr>
        <p:spPr/>
        <p:txBody>
          <a:bodyPr/>
          <a:lstStyle>
            <a:lvl1pPr>
              <a:defRPr/>
            </a:lvl1pPr>
          </a:lstStyle>
          <a:p>
            <a:pPr>
              <a:defRPr/>
            </a:pPr>
            <a:fld id="{1E63FEEF-4060-4F3B-BF54-0F896E6F812D}" type="datetimeFigureOut">
              <a:rPr lang="en-IN"/>
              <a:pPr>
                <a:defRPr/>
              </a:pPr>
              <a:t>26-02-2016</a:t>
            </a:fld>
            <a:endParaRPr lang="en-IN"/>
          </a:p>
        </p:txBody>
      </p:sp>
      <p:sp>
        <p:nvSpPr>
          <p:cNvPr id="6" name="Footer Placeholder 4"/>
          <p:cNvSpPr>
            <a:spLocks noGrp="1"/>
          </p:cNvSpPr>
          <p:nvPr>
            <p:ph type="ftr" sz="quarter" idx="11"/>
          </p:nvPr>
        </p:nvSpPr>
        <p:spPr/>
        <p:txBody>
          <a:bodyPr/>
          <a:lstStyle>
            <a:lvl1pPr>
              <a:defRPr/>
            </a:lvl1pPr>
          </a:lstStyle>
          <a:p>
            <a:pPr>
              <a:defRPr/>
            </a:pPr>
            <a:endParaRPr lang="en-IN"/>
          </a:p>
        </p:txBody>
      </p:sp>
      <p:sp>
        <p:nvSpPr>
          <p:cNvPr id="7" name="Slide Number Placeholder 5"/>
          <p:cNvSpPr>
            <a:spLocks noGrp="1"/>
          </p:cNvSpPr>
          <p:nvPr>
            <p:ph type="sldNum" sz="quarter" idx="12"/>
          </p:nvPr>
        </p:nvSpPr>
        <p:spPr/>
        <p:txBody>
          <a:bodyPr/>
          <a:lstStyle>
            <a:lvl1pPr>
              <a:defRPr/>
            </a:lvl1pPr>
          </a:lstStyle>
          <a:p>
            <a:pPr>
              <a:defRPr/>
            </a:pPr>
            <a:fld id="{6BEC9264-C381-4D9E-BEAB-572FFB4A77D9}" type="slidenum">
              <a:rPr lang="en-IN"/>
              <a:pPr>
                <a:defRPr/>
              </a:pPr>
              <a:t>‹#›</a:t>
            </a:fld>
            <a:endParaRPr lang="en-IN"/>
          </a:p>
        </p:txBody>
      </p:sp>
    </p:spTree>
    <p:extLst>
      <p:ext uri="{BB962C8B-B14F-4D97-AF65-F5344CB8AC3E}">
        <p14:creationId xmlns:p14="http://schemas.microsoft.com/office/powerpoint/2010/main" val="1646460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3"/>
          <p:cNvSpPr>
            <a:spLocks noGrp="1"/>
          </p:cNvSpPr>
          <p:nvPr>
            <p:ph type="dt" sz="half" idx="10"/>
          </p:nvPr>
        </p:nvSpPr>
        <p:spPr/>
        <p:txBody>
          <a:bodyPr/>
          <a:lstStyle>
            <a:lvl1pPr>
              <a:defRPr/>
            </a:lvl1pPr>
          </a:lstStyle>
          <a:p>
            <a:pPr>
              <a:defRPr/>
            </a:pPr>
            <a:fld id="{B92E2BC0-FAC9-4744-90F9-BA3259734E08}" type="datetimeFigureOut">
              <a:rPr lang="en-IN"/>
              <a:pPr>
                <a:defRPr/>
              </a:pPr>
              <a:t>26-02-2016</a:t>
            </a:fld>
            <a:endParaRPr lang="en-IN"/>
          </a:p>
        </p:txBody>
      </p:sp>
      <p:sp>
        <p:nvSpPr>
          <p:cNvPr id="8" name="Footer Placeholder 4"/>
          <p:cNvSpPr>
            <a:spLocks noGrp="1"/>
          </p:cNvSpPr>
          <p:nvPr>
            <p:ph type="ftr" sz="quarter" idx="11"/>
          </p:nvPr>
        </p:nvSpPr>
        <p:spPr/>
        <p:txBody>
          <a:bodyPr/>
          <a:lstStyle>
            <a:lvl1pPr>
              <a:defRPr/>
            </a:lvl1pPr>
          </a:lstStyle>
          <a:p>
            <a:pPr>
              <a:defRPr/>
            </a:pPr>
            <a:endParaRPr lang="en-IN"/>
          </a:p>
        </p:txBody>
      </p:sp>
      <p:sp>
        <p:nvSpPr>
          <p:cNvPr id="9" name="Slide Number Placeholder 5"/>
          <p:cNvSpPr>
            <a:spLocks noGrp="1"/>
          </p:cNvSpPr>
          <p:nvPr>
            <p:ph type="sldNum" sz="quarter" idx="12"/>
          </p:nvPr>
        </p:nvSpPr>
        <p:spPr/>
        <p:txBody>
          <a:bodyPr/>
          <a:lstStyle>
            <a:lvl1pPr>
              <a:defRPr/>
            </a:lvl1pPr>
          </a:lstStyle>
          <a:p>
            <a:pPr>
              <a:defRPr/>
            </a:pPr>
            <a:fld id="{962092E8-4A1F-4E85-BA2B-5275345909B0}" type="slidenum">
              <a:rPr lang="en-IN"/>
              <a:pPr>
                <a:defRPr/>
              </a:pPr>
              <a:t>‹#›</a:t>
            </a:fld>
            <a:endParaRPr lang="en-IN"/>
          </a:p>
        </p:txBody>
      </p:sp>
    </p:spTree>
    <p:extLst>
      <p:ext uri="{BB962C8B-B14F-4D97-AF65-F5344CB8AC3E}">
        <p14:creationId xmlns:p14="http://schemas.microsoft.com/office/powerpoint/2010/main" val="777606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3"/>
          <p:cNvSpPr>
            <a:spLocks noGrp="1"/>
          </p:cNvSpPr>
          <p:nvPr>
            <p:ph type="dt" sz="half" idx="10"/>
          </p:nvPr>
        </p:nvSpPr>
        <p:spPr/>
        <p:txBody>
          <a:bodyPr/>
          <a:lstStyle>
            <a:lvl1pPr>
              <a:defRPr/>
            </a:lvl1pPr>
          </a:lstStyle>
          <a:p>
            <a:pPr>
              <a:defRPr/>
            </a:pPr>
            <a:fld id="{2BC47D52-A3A9-4F72-A7FE-7BA583409AE2}" type="datetimeFigureOut">
              <a:rPr lang="en-IN"/>
              <a:pPr>
                <a:defRPr/>
              </a:pPr>
              <a:t>26-02-2016</a:t>
            </a:fld>
            <a:endParaRPr lang="en-IN"/>
          </a:p>
        </p:txBody>
      </p:sp>
      <p:sp>
        <p:nvSpPr>
          <p:cNvPr id="4" name="Footer Placeholder 4"/>
          <p:cNvSpPr>
            <a:spLocks noGrp="1"/>
          </p:cNvSpPr>
          <p:nvPr>
            <p:ph type="ftr" sz="quarter" idx="11"/>
          </p:nvPr>
        </p:nvSpPr>
        <p:spPr/>
        <p:txBody>
          <a:bodyPr/>
          <a:lstStyle>
            <a:lvl1pPr>
              <a:defRPr/>
            </a:lvl1pPr>
          </a:lstStyle>
          <a:p>
            <a:pPr>
              <a:defRPr/>
            </a:pPr>
            <a:endParaRPr lang="en-IN"/>
          </a:p>
        </p:txBody>
      </p:sp>
      <p:sp>
        <p:nvSpPr>
          <p:cNvPr id="5" name="Slide Number Placeholder 5"/>
          <p:cNvSpPr>
            <a:spLocks noGrp="1"/>
          </p:cNvSpPr>
          <p:nvPr>
            <p:ph type="sldNum" sz="quarter" idx="12"/>
          </p:nvPr>
        </p:nvSpPr>
        <p:spPr/>
        <p:txBody>
          <a:bodyPr/>
          <a:lstStyle>
            <a:lvl1pPr>
              <a:defRPr/>
            </a:lvl1pPr>
          </a:lstStyle>
          <a:p>
            <a:pPr>
              <a:defRPr/>
            </a:pPr>
            <a:fld id="{424893F7-CEB1-41DF-BCD2-113AC8AAC345}" type="slidenum">
              <a:rPr lang="en-IN"/>
              <a:pPr>
                <a:defRPr/>
              </a:pPr>
              <a:t>‹#›</a:t>
            </a:fld>
            <a:endParaRPr lang="en-IN"/>
          </a:p>
        </p:txBody>
      </p:sp>
    </p:spTree>
    <p:extLst>
      <p:ext uri="{BB962C8B-B14F-4D97-AF65-F5344CB8AC3E}">
        <p14:creationId xmlns:p14="http://schemas.microsoft.com/office/powerpoint/2010/main" val="3391180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319E1D0-EE60-4485-BCD9-C2806BE536AE}" type="datetimeFigureOut">
              <a:rPr lang="en-IN"/>
              <a:pPr>
                <a:defRPr/>
              </a:pPr>
              <a:t>26-02-2016</a:t>
            </a:fld>
            <a:endParaRPr lang="en-IN"/>
          </a:p>
        </p:txBody>
      </p:sp>
      <p:sp>
        <p:nvSpPr>
          <p:cNvPr id="3" name="Footer Placeholder 4"/>
          <p:cNvSpPr>
            <a:spLocks noGrp="1"/>
          </p:cNvSpPr>
          <p:nvPr>
            <p:ph type="ftr" sz="quarter" idx="11"/>
          </p:nvPr>
        </p:nvSpPr>
        <p:spPr/>
        <p:txBody>
          <a:bodyPr/>
          <a:lstStyle>
            <a:lvl1pPr>
              <a:defRPr/>
            </a:lvl1pPr>
          </a:lstStyle>
          <a:p>
            <a:pPr>
              <a:defRPr/>
            </a:pPr>
            <a:endParaRPr lang="en-IN"/>
          </a:p>
        </p:txBody>
      </p:sp>
      <p:sp>
        <p:nvSpPr>
          <p:cNvPr id="4" name="Slide Number Placeholder 5"/>
          <p:cNvSpPr>
            <a:spLocks noGrp="1"/>
          </p:cNvSpPr>
          <p:nvPr>
            <p:ph type="sldNum" sz="quarter" idx="12"/>
          </p:nvPr>
        </p:nvSpPr>
        <p:spPr/>
        <p:txBody>
          <a:bodyPr/>
          <a:lstStyle>
            <a:lvl1pPr>
              <a:defRPr/>
            </a:lvl1pPr>
          </a:lstStyle>
          <a:p>
            <a:pPr>
              <a:defRPr/>
            </a:pPr>
            <a:fld id="{C991119C-76ED-42C3-9235-A926572C5D96}" type="slidenum">
              <a:rPr lang="en-IN"/>
              <a:pPr>
                <a:defRPr/>
              </a:pPr>
              <a:t>‹#›</a:t>
            </a:fld>
            <a:endParaRPr lang="en-IN"/>
          </a:p>
        </p:txBody>
      </p:sp>
    </p:spTree>
    <p:extLst>
      <p:ext uri="{BB962C8B-B14F-4D97-AF65-F5344CB8AC3E}">
        <p14:creationId xmlns:p14="http://schemas.microsoft.com/office/powerpoint/2010/main" val="3703722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30D6080-4BF7-4A21-AA38-094090E4D41C}" type="datetimeFigureOut">
              <a:rPr lang="en-IN"/>
              <a:pPr>
                <a:defRPr/>
              </a:pPr>
              <a:t>26-02-2016</a:t>
            </a:fld>
            <a:endParaRPr lang="en-IN"/>
          </a:p>
        </p:txBody>
      </p:sp>
      <p:sp>
        <p:nvSpPr>
          <p:cNvPr id="6" name="Footer Placeholder 4"/>
          <p:cNvSpPr>
            <a:spLocks noGrp="1"/>
          </p:cNvSpPr>
          <p:nvPr>
            <p:ph type="ftr" sz="quarter" idx="11"/>
          </p:nvPr>
        </p:nvSpPr>
        <p:spPr/>
        <p:txBody>
          <a:bodyPr/>
          <a:lstStyle>
            <a:lvl1pPr>
              <a:defRPr/>
            </a:lvl1pPr>
          </a:lstStyle>
          <a:p>
            <a:pPr>
              <a:defRPr/>
            </a:pPr>
            <a:endParaRPr lang="en-IN"/>
          </a:p>
        </p:txBody>
      </p:sp>
      <p:sp>
        <p:nvSpPr>
          <p:cNvPr id="7" name="Slide Number Placeholder 5"/>
          <p:cNvSpPr>
            <a:spLocks noGrp="1"/>
          </p:cNvSpPr>
          <p:nvPr>
            <p:ph type="sldNum" sz="quarter" idx="12"/>
          </p:nvPr>
        </p:nvSpPr>
        <p:spPr/>
        <p:txBody>
          <a:bodyPr/>
          <a:lstStyle>
            <a:lvl1pPr>
              <a:defRPr/>
            </a:lvl1pPr>
          </a:lstStyle>
          <a:p>
            <a:pPr>
              <a:defRPr/>
            </a:pPr>
            <a:fld id="{5D4190C5-B2DD-4DDE-B8A4-41B330BA64E8}" type="slidenum">
              <a:rPr lang="en-IN"/>
              <a:pPr>
                <a:defRPr/>
              </a:pPr>
              <a:t>‹#›</a:t>
            </a:fld>
            <a:endParaRPr lang="en-IN"/>
          </a:p>
        </p:txBody>
      </p:sp>
    </p:spTree>
    <p:extLst>
      <p:ext uri="{BB962C8B-B14F-4D97-AF65-F5344CB8AC3E}">
        <p14:creationId xmlns:p14="http://schemas.microsoft.com/office/powerpoint/2010/main" val="793428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207CBFA-A863-4650-BC5D-392488F2E484}" type="datetimeFigureOut">
              <a:rPr lang="en-IN"/>
              <a:pPr>
                <a:defRPr/>
              </a:pPr>
              <a:t>26-02-2016</a:t>
            </a:fld>
            <a:endParaRPr lang="en-IN"/>
          </a:p>
        </p:txBody>
      </p:sp>
      <p:sp>
        <p:nvSpPr>
          <p:cNvPr id="6" name="Footer Placeholder 4"/>
          <p:cNvSpPr>
            <a:spLocks noGrp="1"/>
          </p:cNvSpPr>
          <p:nvPr>
            <p:ph type="ftr" sz="quarter" idx="11"/>
          </p:nvPr>
        </p:nvSpPr>
        <p:spPr/>
        <p:txBody>
          <a:bodyPr/>
          <a:lstStyle>
            <a:lvl1pPr>
              <a:defRPr/>
            </a:lvl1pPr>
          </a:lstStyle>
          <a:p>
            <a:pPr>
              <a:defRPr/>
            </a:pPr>
            <a:endParaRPr lang="en-IN"/>
          </a:p>
        </p:txBody>
      </p:sp>
      <p:sp>
        <p:nvSpPr>
          <p:cNvPr id="7" name="Slide Number Placeholder 5"/>
          <p:cNvSpPr>
            <a:spLocks noGrp="1"/>
          </p:cNvSpPr>
          <p:nvPr>
            <p:ph type="sldNum" sz="quarter" idx="12"/>
          </p:nvPr>
        </p:nvSpPr>
        <p:spPr/>
        <p:txBody>
          <a:bodyPr/>
          <a:lstStyle>
            <a:lvl1pPr>
              <a:defRPr/>
            </a:lvl1pPr>
          </a:lstStyle>
          <a:p>
            <a:pPr>
              <a:defRPr/>
            </a:pPr>
            <a:fld id="{322C3C11-34A4-4D8E-9FE5-B22CB42FDA3B}" type="slidenum">
              <a:rPr lang="en-IN"/>
              <a:pPr>
                <a:defRPr/>
              </a:pPr>
              <a:t>‹#›</a:t>
            </a:fld>
            <a:endParaRPr lang="en-IN"/>
          </a:p>
        </p:txBody>
      </p:sp>
    </p:spTree>
    <p:extLst>
      <p:ext uri="{BB962C8B-B14F-4D97-AF65-F5344CB8AC3E}">
        <p14:creationId xmlns:p14="http://schemas.microsoft.com/office/powerpoint/2010/main" val="3800693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IN" altLang="en-US" smtClean="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IN" altLang="en-US" smtClean="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246CB30E-6E0D-4D0D-B02E-433BD8CF8BC8}" type="datetimeFigureOut">
              <a:rPr lang="en-IN"/>
              <a:pPr>
                <a:defRPr/>
              </a:pPr>
              <a:t>26-02-2016</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EAF99F17-1021-4AE5-A3C7-274F89D868AF}" type="slidenum">
              <a:rPr lang="en-IN"/>
              <a:pPr>
                <a:defRPr/>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t="-65000" b="-65000"/>
          </a:stretch>
        </a:blipFill>
        <a:effectLst/>
      </p:bgPr>
    </p:bg>
    <p:spTree>
      <p:nvGrpSpPr>
        <p:cNvPr id="1" name=""/>
        <p:cNvGrpSpPr/>
        <p:nvPr/>
      </p:nvGrpSpPr>
      <p:grpSpPr>
        <a:xfrm>
          <a:off x="0" y="0"/>
          <a:ext cx="0" cy="0"/>
          <a:chOff x="0" y="0"/>
          <a:chExt cx="0" cy="0"/>
        </a:xfrm>
      </p:grpSpPr>
      <p:graphicFrame>
        <p:nvGraphicFramePr>
          <p:cNvPr id="2" name="Diagram 1"/>
          <p:cNvGraphicFramePr/>
          <p:nvPr/>
        </p:nvGraphicFramePr>
        <p:xfrm>
          <a:off x="2107097" y="2099144"/>
          <a:ext cx="7887694" cy="11245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51" name="Subtitle 2"/>
          <p:cNvSpPr>
            <a:spLocks noGrp="1"/>
          </p:cNvSpPr>
          <p:nvPr>
            <p:ph type="subTitle" idx="1"/>
          </p:nvPr>
        </p:nvSpPr>
        <p:spPr>
          <a:xfrm>
            <a:off x="7675563" y="4810125"/>
            <a:ext cx="4516437" cy="2047875"/>
          </a:xfrm>
        </p:spPr>
        <p:txBody>
          <a:bodyPr/>
          <a:lstStyle/>
          <a:p>
            <a:pPr algn="r" eaLnBrk="1" hangingPunct="1"/>
            <a:r>
              <a:rPr lang="en-IN" smtClean="0">
                <a:latin typeface="Monotype Corsiva" pitchFamily="66" charset="0"/>
                <a:cs typeface="Times New Roman" pitchFamily="18" charset="0"/>
              </a:rPr>
              <a:t>Dr. U. Sumathy,</a:t>
            </a:r>
          </a:p>
          <a:p>
            <a:pPr algn="r" eaLnBrk="1" hangingPunct="1"/>
            <a:r>
              <a:rPr lang="en-IN" smtClean="0">
                <a:latin typeface="Monotype Corsiva" pitchFamily="66" charset="0"/>
                <a:cs typeface="Times New Roman" pitchFamily="18" charset="0"/>
              </a:rPr>
              <a:t>Associate Professor of English,</a:t>
            </a:r>
          </a:p>
          <a:p>
            <a:pPr algn="r" eaLnBrk="1" hangingPunct="1"/>
            <a:r>
              <a:rPr lang="en-IN" smtClean="0">
                <a:latin typeface="Monotype Corsiva" pitchFamily="66" charset="0"/>
                <a:cs typeface="Times New Roman" pitchFamily="18" charset="0"/>
              </a:rPr>
              <a:t>Government Arts College (Autonomous),</a:t>
            </a:r>
          </a:p>
          <a:p>
            <a:pPr algn="r" eaLnBrk="1" hangingPunct="1"/>
            <a:r>
              <a:rPr lang="en-IN" smtClean="0">
                <a:latin typeface="Monotype Corsiva" pitchFamily="66" charset="0"/>
                <a:cs typeface="Times New Roman" pitchFamily="18" charset="0"/>
              </a:rPr>
              <a:t>Coimbatore.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IN" altLang="en-US" sz="2800" smtClean="0">
                <a:latin typeface="Times New Roman" pitchFamily="18" charset="0"/>
                <a:cs typeface="Times New Roman" pitchFamily="18" charset="0"/>
              </a:rPr>
              <a:t>The world that was handed down to us was filled with limitless beauty, elixirine water, fertile soil and life giving air. Now man has turned it into a toxic spewing hell.</a:t>
            </a:r>
            <a:br>
              <a:rPr lang="en-IN" altLang="en-US" sz="2800" smtClean="0">
                <a:latin typeface="Times New Roman" pitchFamily="18" charset="0"/>
                <a:cs typeface="Times New Roman" pitchFamily="18" charset="0"/>
              </a:rPr>
            </a:br>
            <a:endParaRPr lang="en-IN" sz="2800" smtClean="0">
              <a:latin typeface="Times New Roman" pitchFamily="18" charset="0"/>
              <a:cs typeface="Times New Roman" pitchFamily="18" charset="0"/>
            </a:endParaRPr>
          </a:p>
        </p:txBody>
      </p:sp>
      <p:pic>
        <p:nvPicPr>
          <p:cNvPr id="11267" name="Picture 4" descr="C:\Users\SUMATHI\Desktop\gvg\k2.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14400" y="1582738"/>
            <a:ext cx="5113338" cy="4643437"/>
          </a:xfrm>
          <a:noFill/>
        </p:spPr>
      </p:pic>
      <p:pic>
        <p:nvPicPr>
          <p:cNvPr id="11268" name="Picture 5" descr="C:\Users\SUMATHI\Desktop\gvg\k 18.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369050" y="1598613"/>
            <a:ext cx="5327650" cy="4587875"/>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SUMATHI\Desktop\gvg\k 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SUMATHI\Desktop\gvg\k 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68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SUMATHI\Desktop\gvg\k 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7638"/>
            <a:ext cx="12192000" cy="675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C:\Users\SUMATHI\Desktop\gvg\k 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5"/>
            <a:ext cx="12192000" cy="693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SUMATHI\Desktop\gvg\K 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0"/>
            <a:ext cx="12269788"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SUMATHI\Desktop\gvg\K 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938"/>
            <a:ext cx="12284075" cy="680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SUMATHI\Desktop\gvg\K 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SUMATHI\Desktop\gvg\k 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4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UMATHI\Desktop\gvg\k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SUMATHI\Desktop\gvg\k 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277813"/>
            <a:ext cx="12255500" cy="658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SUMATHI\Desktop\gvg\endosulphan-35-ec-250x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088" y="517525"/>
            <a:ext cx="9852025" cy="568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SUMATHI\Desktop\gvg\k 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126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SUMATHI\Desktop\gvg\k 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75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0" b="-80000"/>
          </a:stretch>
        </a:blipFill>
        <a:effectLst/>
      </p:bgPr>
    </p:bg>
    <p:spTree>
      <p:nvGrpSpPr>
        <p:cNvPr id="1" name=""/>
        <p:cNvGrpSpPr/>
        <p:nvPr/>
      </p:nvGrpSpPr>
      <p:grpSpPr>
        <a:xfrm>
          <a:off x="0" y="0"/>
          <a:ext cx="0" cy="0"/>
          <a:chOff x="0" y="0"/>
          <a:chExt cx="0" cy="0"/>
        </a:xfrm>
      </p:grpSpPr>
      <p:sp>
        <p:nvSpPr>
          <p:cNvPr id="24578" name="Title 1"/>
          <p:cNvSpPr>
            <a:spLocks noGrp="1"/>
          </p:cNvSpPr>
          <p:nvPr>
            <p:ph type="title"/>
          </p:nvPr>
        </p:nvSpPr>
        <p:spPr>
          <a:xfrm>
            <a:off x="0" y="0"/>
            <a:ext cx="1828800" cy="771525"/>
          </a:xfrm>
          <a:solidFill>
            <a:srgbClr val="92D050"/>
          </a:solidFill>
        </p:spPr>
        <p:txBody>
          <a:bodyPr/>
          <a:lstStyle/>
          <a:p>
            <a:pPr eaLnBrk="1" hangingPunct="1"/>
            <a:r>
              <a:rPr lang="en-IN" altLang="en-US" sz="3600" smtClean="0">
                <a:latin typeface="Times New Roman" pitchFamily="18" charset="0"/>
                <a:cs typeface="Times New Roman" pitchFamily="18" charset="0"/>
              </a:rPr>
              <a:t>The Text</a:t>
            </a:r>
          </a:p>
        </p:txBody>
      </p:sp>
      <p:sp>
        <p:nvSpPr>
          <p:cNvPr id="4099" name="Content Placeholder 2"/>
          <p:cNvSpPr>
            <a:spLocks noGrp="1"/>
          </p:cNvSpPr>
          <p:nvPr>
            <p:ph idx="1"/>
          </p:nvPr>
        </p:nvSpPr>
        <p:spPr>
          <a:xfrm>
            <a:off x="122238" y="1279525"/>
            <a:ext cx="12069762" cy="4905375"/>
          </a:xfrm>
        </p:spPr>
        <p:txBody>
          <a:bodyPr/>
          <a:lstStyle/>
          <a:p>
            <a:pPr eaLnBrk="1" hangingPunct="1">
              <a:defRPr/>
            </a:pPr>
            <a:r>
              <a:rPr lang="en-IN" altLang="en-US" dirty="0" err="1" smtClean="0">
                <a:latin typeface="Times New Roman" pitchFamily="18" charset="0"/>
                <a:cs typeface="Times New Roman" pitchFamily="18" charset="0"/>
              </a:rPr>
              <a:t>Ambigasudan</a:t>
            </a:r>
            <a:r>
              <a:rPr lang="en-IN" altLang="en-US" dirty="0" smtClean="0">
                <a:latin typeface="Times New Roman" pitchFamily="18" charset="0"/>
                <a:cs typeface="Times New Roman" pitchFamily="18" charset="0"/>
              </a:rPr>
              <a:t> </a:t>
            </a:r>
            <a:r>
              <a:rPr lang="en-IN" altLang="en-US" dirty="0" err="1" smtClean="0">
                <a:latin typeface="Times New Roman" pitchFamily="18" charset="0"/>
                <a:cs typeface="Times New Roman" pitchFamily="18" charset="0"/>
              </a:rPr>
              <a:t>Mangad’s</a:t>
            </a:r>
            <a:r>
              <a:rPr lang="en-IN" altLang="en-US" dirty="0" smtClean="0">
                <a:latin typeface="Times New Roman" pitchFamily="18" charset="0"/>
                <a:cs typeface="Times New Roman" pitchFamily="18" charset="0"/>
              </a:rPr>
              <a:t> </a:t>
            </a:r>
            <a:r>
              <a:rPr lang="en-IN" altLang="en-US" i="1" dirty="0" err="1" smtClean="0">
                <a:latin typeface="Times New Roman" pitchFamily="18" charset="0"/>
                <a:cs typeface="Times New Roman" pitchFamily="18" charset="0"/>
              </a:rPr>
              <a:t>Enmahaje</a:t>
            </a:r>
            <a:r>
              <a:rPr lang="en-IN" altLang="en-US" dirty="0" smtClean="0">
                <a:latin typeface="Times New Roman" pitchFamily="18" charset="0"/>
                <a:cs typeface="Times New Roman" pitchFamily="18" charset="0"/>
              </a:rPr>
              <a:t>. Trans. </a:t>
            </a:r>
            <a:r>
              <a:rPr lang="en-IN" altLang="en-US" dirty="0" err="1" smtClean="0">
                <a:latin typeface="Times New Roman" pitchFamily="18" charset="0"/>
                <a:cs typeface="Times New Roman" pitchFamily="18" charset="0"/>
              </a:rPr>
              <a:t>Sirpi</a:t>
            </a:r>
            <a:r>
              <a:rPr lang="en-IN" altLang="en-US" dirty="0" smtClean="0">
                <a:latin typeface="Times New Roman" pitchFamily="18" charset="0"/>
                <a:cs typeface="Times New Roman" pitchFamily="18" charset="0"/>
              </a:rPr>
              <a:t> </a:t>
            </a:r>
            <a:r>
              <a:rPr lang="en-IN" altLang="en-US" dirty="0" err="1" smtClean="0">
                <a:latin typeface="Times New Roman" pitchFamily="18" charset="0"/>
                <a:cs typeface="Times New Roman" pitchFamily="18" charset="0"/>
              </a:rPr>
              <a:t>Balasubramaniam</a:t>
            </a:r>
            <a:r>
              <a:rPr lang="en-IN" altLang="en-US" dirty="0" smtClean="0">
                <a:latin typeface="Times New Roman" pitchFamily="18" charset="0"/>
                <a:cs typeface="Times New Roman" pitchFamily="18" charset="0"/>
              </a:rPr>
              <a:t>. </a:t>
            </a:r>
            <a:r>
              <a:rPr lang="en-IN" altLang="en-US" dirty="0" err="1" smtClean="0">
                <a:latin typeface="Times New Roman" pitchFamily="18" charset="0"/>
                <a:cs typeface="Times New Roman" pitchFamily="18" charset="0"/>
              </a:rPr>
              <a:t>Kavitha</a:t>
            </a:r>
            <a:r>
              <a:rPr lang="en-IN" altLang="en-US" dirty="0" smtClean="0">
                <a:latin typeface="Times New Roman" pitchFamily="18" charset="0"/>
                <a:cs typeface="Times New Roman" pitchFamily="18" charset="0"/>
              </a:rPr>
              <a:t>: </a:t>
            </a:r>
            <a:r>
              <a:rPr lang="en-IN" altLang="en-US" dirty="0" err="1" smtClean="0">
                <a:latin typeface="Times New Roman" pitchFamily="18" charset="0"/>
                <a:cs typeface="Times New Roman" pitchFamily="18" charset="0"/>
              </a:rPr>
              <a:t>Pollachi</a:t>
            </a:r>
            <a:r>
              <a:rPr lang="en-IN" altLang="en-US" dirty="0" smtClean="0">
                <a:latin typeface="Times New Roman" pitchFamily="18" charset="0"/>
                <a:cs typeface="Times New Roman" pitchFamily="18" charset="0"/>
              </a:rPr>
              <a:t>, 2009.</a:t>
            </a:r>
          </a:p>
          <a:p>
            <a:pPr eaLnBrk="1" hangingPunct="1">
              <a:defRPr/>
            </a:pPr>
            <a:r>
              <a:rPr lang="en-IN" altLang="en-US" dirty="0" smtClean="0">
                <a:latin typeface="Times New Roman" pitchFamily="18" charset="0"/>
                <a:cs typeface="Times New Roman" pitchFamily="18" charset="0"/>
              </a:rPr>
              <a:t>A war between capitalism and humanity</a:t>
            </a:r>
          </a:p>
          <a:p>
            <a:pPr eaLnBrk="1" hangingPunct="1">
              <a:defRPr/>
            </a:pPr>
            <a:r>
              <a:rPr lang="en-IN" altLang="en-US" dirty="0" smtClean="0">
                <a:latin typeface="Times New Roman" pitchFamily="18" charset="0"/>
                <a:cs typeface="Times New Roman" pitchFamily="18" charset="0"/>
              </a:rPr>
              <a:t>A war between greed and sustenance</a:t>
            </a:r>
          </a:p>
          <a:p>
            <a:pPr eaLnBrk="1" hangingPunct="1">
              <a:defRPr/>
            </a:pPr>
            <a:r>
              <a:rPr lang="en-IN" altLang="en-US" dirty="0" smtClean="0">
                <a:latin typeface="Times New Roman" pitchFamily="18" charset="0"/>
                <a:cs typeface="Times New Roman" pitchFamily="18" charset="0"/>
              </a:rPr>
              <a:t>A war that will turn the entire earth a graveyard</a:t>
            </a:r>
          </a:p>
          <a:p>
            <a:pPr eaLnBrk="1" hangingPunct="1">
              <a:defRPr/>
            </a:pPr>
            <a:r>
              <a:rPr lang="en-IN" altLang="en-US" dirty="0" err="1" smtClean="0">
                <a:latin typeface="Times New Roman" pitchFamily="18" charset="0"/>
                <a:cs typeface="Times New Roman" pitchFamily="18" charset="0"/>
              </a:rPr>
              <a:t>Enmahaje</a:t>
            </a:r>
            <a:r>
              <a:rPr lang="en-IN" altLang="en-US" dirty="0" smtClean="0">
                <a:latin typeface="Times New Roman" pitchFamily="18" charset="0"/>
                <a:cs typeface="Times New Roman" pitchFamily="18" charset="0"/>
              </a:rPr>
              <a:t> documents the above fear</a:t>
            </a:r>
          </a:p>
          <a:p>
            <a:pPr eaLnBrk="1" hangingPunct="1">
              <a:defRPr/>
            </a:pPr>
            <a:r>
              <a:rPr lang="en-IN" altLang="en-US" dirty="0" smtClean="0">
                <a:latin typeface="Times New Roman" pitchFamily="18" charset="0"/>
                <a:cs typeface="Times New Roman" pitchFamily="18" charset="0"/>
              </a:rPr>
              <a:t>A book that shocks the conscience</a:t>
            </a:r>
          </a:p>
          <a:p>
            <a:pPr eaLnBrk="1" hangingPunct="1">
              <a:defRPr/>
            </a:pPr>
            <a:r>
              <a:rPr lang="en-IN" altLang="en-US" dirty="0" smtClean="0">
                <a:latin typeface="Times New Roman" pitchFamily="18" charset="0"/>
                <a:cs typeface="Times New Roman" pitchFamily="18" charset="0"/>
              </a:rPr>
              <a:t>Induces just anger in the reader</a:t>
            </a:r>
          </a:p>
          <a:p>
            <a:pPr marL="0" indent="0" eaLnBrk="1" hangingPunct="1">
              <a:buFont typeface="Arial" charset="0"/>
              <a:buNone/>
              <a:defRPr/>
            </a:pPr>
            <a:endParaRPr lang="en-IN" altLang="en-US"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t="-9000" b="-9000"/>
          </a:stretch>
        </a:blipFill>
        <a:effectLst/>
      </p:bgPr>
    </p:bg>
    <p:spTree>
      <p:nvGrpSpPr>
        <p:cNvPr id="1" name=""/>
        <p:cNvGrpSpPr/>
        <p:nvPr/>
      </p:nvGrpSpPr>
      <p:grpSpPr>
        <a:xfrm>
          <a:off x="0" y="0"/>
          <a:ext cx="0" cy="0"/>
          <a:chOff x="0" y="0"/>
          <a:chExt cx="0" cy="0"/>
        </a:xfrm>
      </p:grpSpPr>
      <p:sp>
        <p:nvSpPr>
          <p:cNvPr id="25602" name="Title 1"/>
          <p:cNvSpPr>
            <a:spLocks noGrp="1"/>
          </p:cNvSpPr>
          <p:nvPr>
            <p:ph type="title"/>
          </p:nvPr>
        </p:nvSpPr>
        <p:spPr>
          <a:xfrm>
            <a:off x="0" y="0"/>
            <a:ext cx="2209800" cy="866775"/>
          </a:xfrm>
          <a:solidFill>
            <a:schemeClr val="accent6"/>
          </a:solidFill>
        </p:spPr>
        <p:txBody>
          <a:bodyPr/>
          <a:lstStyle/>
          <a:p>
            <a:pPr eaLnBrk="1" hangingPunct="1">
              <a:defRPr/>
            </a:pPr>
            <a:r>
              <a:rPr lang="en-IN" altLang="en-US" sz="3600" dirty="0" smtClean="0">
                <a:latin typeface="Times New Roman" pitchFamily="18" charset="0"/>
                <a:cs typeface="Times New Roman" pitchFamily="18" charset="0"/>
              </a:rPr>
              <a:t>The Place</a:t>
            </a:r>
          </a:p>
        </p:txBody>
      </p:sp>
      <p:sp>
        <p:nvSpPr>
          <p:cNvPr id="3" name="Content Placeholder 2"/>
          <p:cNvSpPr>
            <a:spLocks noGrp="1"/>
          </p:cNvSpPr>
          <p:nvPr>
            <p:ph idx="1"/>
          </p:nvPr>
        </p:nvSpPr>
        <p:spPr>
          <a:xfrm>
            <a:off x="0" y="1168400"/>
            <a:ext cx="12192000" cy="5008563"/>
          </a:xfrm>
        </p:spPr>
        <p:txBody>
          <a:bodyPr rtlCol="0">
            <a:normAutofit fontScale="85000" lnSpcReduction="20000"/>
          </a:bodyPr>
          <a:lstStyle/>
          <a:p>
            <a:pPr eaLnBrk="1" fontAlgn="auto" hangingPunct="1">
              <a:lnSpc>
                <a:spcPct val="110000"/>
              </a:lnSpc>
              <a:spcAft>
                <a:spcPts val="0"/>
              </a:spcAft>
              <a:buFont typeface="Arial" panose="020B0604020202020204" pitchFamily="34" charset="0"/>
              <a:buChar char="•"/>
              <a:defRPr/>
            </a:pPr>
            <a:r>
              <a:rPr lang="en-IN" dirty="0" err="1" smtClean="0">
                <a:latin typeface="Times New Roman" pitchFamily="18" charset="0"/>
                <a:cs typeface="Times New Roman" pitchFamily="18" charset="0"/>
              </a:rPr>
              <a:t>Enmahaje</a:t>
            </a:r>
            <a:r>
              <a:rPr lang="en-IN" dirty="0" smtClean="0">
                <a:latin typeface="Times New Roman" pitchFamily="18" charset="0"/>
                <a:cs typeface="Times New Roman" pitchFamily="18" charset="0"/>
              </a:rPr>
              <a:t> located in </a:t>
            </a:r>
            <a:r>
              <a:rPr lang="en-IN" dirty="0" err="1" smtClean="0">
                <a:latin typeface="Times New Roman" pitchFamily="18" charset="0"/>
                <a:cs typeface="Times New Roman" pitchFamily="18" charset="0"/>
              </a:rPr>
              <a:t>Kasarkod</a:t>
            </a:r>
            <a:r>
              <a:rPr lang="en-IN" dirty="0" smtClean="0">
                <a:latin typeface="Times New Roman" pitchFamily="18" charset="0"/>
                <a:cs typeface="Times New Roman" pitchFamily="18" charset="0"/>
              </a:rPr>
              <a:t> dist., North Kerala</a:t>
            </a:r>
          </a:p>
          <a:p>
            <a:pPr eaLnBrk="1" fontAlgn="auto" hangingPunct="1">
              <a:lnSpc>
                <a:spcPct val="110000"/>
              </a:lnSpc>
              <a:spcAft>
                <a:spcPts val="0"/>
              </a:spcAft>
              <a:buFont typeface="Arial" panose="020B0604020202020204" pitchFamily="34" charset="0"/>
              <a:buChar char="•"/>
              <a:defRPr/>
            </a:pPr>
            <a:r>
              <a:rPr lang="en-IN" dirty="0" smtClean="0">
                <a:latin typeface="Times New Roman" pitchFamily="18" charset="0"/>
                <a:cs typeface="Times New Roman" pitchFamily="18" charset="0"/>
              </a:rPr>
              <a:t>A place of hills and rivers “Nature at its indulgent best”</a:t>
            </a:r>
          </a:p>
          <a:p>
            <a:pPr eaLnBrk="1" fontAlgn="auto" hangingPunct="1">
              <a:lnSpc>
                <a:spcPct val="110000"/>
              </a:lnSpc>
              <a:spcAft>
                <a:spcPts val="0"/>
              </a:spcAft>
              <a:buFont typeface="Arial" panose="020B0604020202020204" pitchFamily="34" charset="0"/>
              <a:buChar char="•"/>
              <a:defRPr/>
            </a:pPr>
            <a:r>
              <a:rPr lang="en-IN" dirty="0" smtClean="0">
                <a:latin typeface="Times New Roman" pitchFamily="18" charset="0"/>
                <a:cs typeface="Times New Roman" pitchFamily="18" charset="0"/>
              </a:rPr>
              <a:t>The nature of the rivers in </a:t>
            </a:r>
            <a:r>
              <a:rPr lang="en-IN" dirty="0" err="1" smtClean="0">
                <a:latin typeface="Times New Roman" pitchFamily="18" charset="0"/>
                <a:cs typeface="Times New Roman" pitchFamily="18" charset="0"/>
              </a:rPr>
              <a:t>Enmahaje</a:t>
            </a:r>
            <a:endParaRPr lang="en-IN" dirty="0" smtClean="0">
              <a:latin typeface="Times New Roman" pitchFamily="18" charset="0"/>
              <a:cs typeface="Times New Roman" pitchFamily="18" charset="0"/>
            </a:endParaRPr>
          </a:p>
          <a:p>
            <a:pPr eaLnBrk="1" fontAlgn="auto" hangingPunct="1">
              <a:lnSpc>
                <a:spcPct val="110000"/>
              </a:lnSpc>
              <a:spcAft>
                <a:spcPts val="0"/>
              </a:spcAft>
              <a:buFont typeface="Arial" panose="020B0604020202020204" pitchFamily="34" charset="0"/>
              <a:buChar char="•"/>
              <a:defRPr/>
            </a:pPr>
            <a:r>
              <a:rPr lang="en-IN" dirty="0" smtClean="0">
                <a:latin typeface="Times New Roman" pitchFamily="18" charset="0"/>
                <a:cs typeface="Times New Roman" pitchFamily="18" charset="0"/>
              </a:rPr>
              <a:t>1000s of waterholes</a:t>
            </a:r>
          </a:p>
          <a:p>
            <a:pPr eaLnBrk="1" fontAlgn="auto" hangingPunct="1">
              <a:lnSpc>
                <a:spcPct val="110000"/>
              </a:lnSpc>
              <a:spcAft>
                <a:spcPts val="0"/>
              </a:spcAft>
              <a:buFont typeface="Arial" panose="020B0604020202020204" pitchFamily="34" charset="0"/>
              <a:buChar char="•"/>
              <a:defRPr/>
            </a:pPr>
            <a:r>
              <a:rPr lang="en-IN" dirty="0" err="1" smtClean="0">
                <a:latin typeface="Times New Roman" pitchFamily="18" charset="0"/>
                <a:cs typeface="Times New Roman" pitchFamily="18" charset="0"/>
              </a:rPr>
              <a:t>Sorgam</a:t>
            </a:r>
            <a:r>
              <a:rPr lang="en-IN" dirty="0" smtClean="0">
                <a:latin typeface="Times New Roman" pitchFamily="18" charset="0"/>
                <a:cs typeface="Times New Roman" pitchFamily="18" charset="0"/>
              </a:rPr>
              <a:t>: Gold yielding land</a:t>
            </a:r>
          </a:p>
          <a:p>
            <a:pPr eaLnBrk="1" fontAlgn="auto" hangingPunct="1">
              <a:lnSpc>
                <a:spcPct val="110000"/>
              </a:lnSpc>
              <a:spcAft>
                <a:spcPts val="0"/>
              </a:spcAft>
              <a:buFont typeface="Arial" panose="020B0604020202020204" pitchFamily="34" charset="0"/>
              <a:buChar char="•"/>
              <a:defRPr/>
            </a:pPr>
            <a:r>
              <a:rPr lang="en-IN" dirty="0" smtClean="0">
                <a:latin typeface="Times New Roman" pitchFamily="18" charset="0"/>
                <a:cs typeface="Times New Roman" pitchFamily="18" charset="0"/>
              </a:rPr>
              <a:t>Peacocks, parrots and vultures (that could carry dogs)</a:t>
            </a:r>
          </a:p>
          <a:p>
            <a:pPr eaLnBrk="1" fontAlgn="auto" hangingPunct="1">
              <a:lnSpc>
                <a:spcPct val="110000"/>
              </a:lnSpc>
              <a:spcAft>
                <a:spcPts val="0"/>
              </a:spcAft>
              <a:buFont typeface="Arial" panose="020B0604020202020204" pitchFamily="34" charset="0"/>
              <a:buChar char="•"/>
              <a:defRPr/>
            </a:pPr>
            <a:r>
              <a:rPr lang="en-IN" dirty="0" smtClean="0">
                <a:latin typeface="Times New Roman" pitchFamily="18" charset="0"/>
                <a:cs typeface="Times New Roman" pitchFamily="18" charset="0"/>
              </a:rPr>
              <a:t>Snakes and tigers worshipped</a:t>
            </a:r>
          </a:p>
          <a:p>
            <a:pPr eaLnBrk="1" fontAlgn="auto" hangingPunct="1">
              <a:lnSpc>
                <a:spcPct val="110000"/>
              </a:lnSpc>
              <a:spcAft>
                <a:spcPts val="0"/>
              </a:spcAft>
              <a:buFont typeface="Arial" panose="020B0604020202020204" pitchFamily="34" charset="0"/>
              <a:buChar char="•"/>
              <a:defRPr/>
            </a:pPr>
            <a:r>
              <a:rPr lang="en-IN" dirty="0" smtClean="0">
                <a:latin typeface="Times New Roman" pitchFamily="18" charset="0"/>
                <a:cs typeface="Times New Roman" pitchFamily="18" charset="0"/>
              </a:rPr>
              <a:t>Snake shrines and conservation</a:t>
            </a:r>
          </a:p>
          <a:p>
            <a:pPr eaLnBrk="1" fontAlgn="auto" hangingPunct="1">
              <a:lnSpc>
                <a:spcPct val="110000"/>
              </a:lnSpc>
              <a:spcAft>
                <a:spcPts val="0"/>
              </a:spcAft>
              <a:buFont typeface="Arial" panose="020B0604020202020204" pitchFamily="34" charset="0"/>
              <a:buChar char="•"/>
              <a:defRPr/>
            </a:pPr>
            <a:r>
              <a:rPr lang="en-IN" dirty="0" smtClean="0">
                <a:latin typeface="Times New Roman" pitchFamily="18" charset="0"/>
                <a:cs typeface="Times New Roman" pitchFamily="18" charset="0"/>
              </a:rPr>
              <a:t>Eight different languages and eight customs</a:t>
            </a:r>
          </a:p>
          <a:p>
            <a:pPr eaLnBrk="1" fontAlgn="auto" hangingPunct="1">
              <a:lnSpc>
                <a:spcPct val="110000"/>
              </a:lnSpc>
              <a:spcAft>
                <a:spcPts val="0"/>
              </a:spcAft>
              <a:buFont typeface="Arial" panose="020B0604020202020204" pitchFamily="34" charset="0"/>
              <a:buChar char="•"/>
              <a:defRPr/>
            </a:pPr>
            <a:r>
              <a:rPr lang="en-IN" dirty="0" smtClean="0">
                <a:latin typeface="Times New Roman" pitchFamily="18" charset="0"/>
                <a:cs typeface="Times New Roman" pitchFamily="18" charset="0"/>
              </a:rPr>
              <a:t>The Jains and their customs</a:t>
            </a:r>
          </a:p>
          <a:p>
            <a:pPr eaLnBrk="1" fontAlgn="auto" hangingPunct="1">
              <a:lnSpc>
                <a:spcPct val="110000"/>
              </a:lnSpc>
              <a:spcAft>
                <a:spcPts val="0"/>
              </a:spcAft>
              <a:buFont typeface="Arial" panose="020B0604020202020204" pitchFamily="34" charset="0"/>
              <a:buChar char="•"/>
              <a:defRPr/>
            </a:pPr>
            <a:r>
              <a:rPr lang="en-IN" dirty="0" smtClean="0">
                <a:latin typeface="Times New Roman" pitchFamily="18" charset="0"/>
                <a:cs typeface="Times New Roman" pitchFamily="18" charset="0"/>
              </a:rPr>
              <a:t>The Present?</a:t>
            </a:r>
          </a:p>
          <a:p>
            <a:pPr eaLnBrk="1" fontAlgn="auto" hangingPunct="1">
              <a:spcAft>
                <a:spcPts val="0"/>
              </a:spcAft>
              <a:buFont typeface="Arial" panose="020B0604020202020204" pitchFamily="34" charset="0"/>
              <a:buChar char="•"/>
              <a:defRPr/>
            </a:pPr>
            <a:endParaRPr lang="en-IN" dirty="0" smtClean="0"/>
          </a:p>
          <a:p>
            <a:pPr eaLnBrk="1" fontAlgn="auto" hangingPunct="1">
              <a:spcAft>
                <a:spcPts val="0"/>
              </a:spcAft>
              <a:buFont typeface="Arial" panose="020B0604020202020204" pitchFamily="34" charset="0"/>
              <a:buChar char="•"/>
              <a:defRPr/>
            </a:pPr>
            <a:endParaRPr lang="en-IN"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9000" b="-9000"/>
          </a:stretch>
        </a:blip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a:xfrm>
            <a:off x="0" y="0"/>
            <a:ext cx="4405313" cy="811213"/>
          </a:xfrm>
          <a:solidFill>
            <a:schemeClr val="accent6"/>
          </a:solidFill>
        </p:spPr>
        <p:txBody>
          <a:bodyPr/>
          <a:lstStyle/>
          <a:p>
            <a:pPr eaLnBrk="1" hangingPunct="1">
              <a:defRPr/>
            </a:pPr>
            <a:r>
              <a:rPr lang="en-IN" altLang="en-US" sz="3600" dirty="0" smtClean="0">
                <a:latin typeface="Times New Roman" pitchFamily="18" charset="0"/>
                <a:cs typeface="Times New Roman" pitchFamily="18" charset="0"/>
              </a:rPr>
              <a:t>The Present : Flora</a:t>
            </a:r>
          </a:p>
        </p:txBody>
      </p:sp>
      <p:sp>
        <p:nvSpPr>
          <p:cNvPr id="26627" name="Content Placeholder 2"/>
          <p:cNvSpPr>
            <a:spLocks noGrp="1"/>
          </p:cNvSpPr>
          <p:nvPr>
            <p:ph idx="1"/>
          </p:nvPr>
        </p:nvSpPr>
        <p:spPr>
          <a:xfrm>
            <a:off x="0" y="1176338"/>
            <a:ext cx="12192000" cy="5000625"/>
          </a:xfrm>
        </p:spPr>
        <p:txBody>
          <a:bodyPr/>
          <a:lstStyle/>
          <a:p>
            <a:pPr eaLnBrk="1" hangingPunct="1">
              <a:lnSpc>
                <a:spcPct val="150000"/>
              </a:lnSpc>
            </a:pPr>
            <a:r>
              <a:rPr lang="en-IN" altLang="en-US" smtClean="0">
                <a:latin typeface="Times New Roman" pitchFamily="18" charset="0"/>
                <a:cs typeface="Times New Roman" pitchFamily="18" charset="0"/>
              </a:rPr>
              <a:t>Invaluable forests teeming with biodiversity destroyed</a:t>
            </a:r>
          </a:p>
          <a:p>
            <a:pPr eaLnBrk="1" hangingPunct="1">
              <a:lnSpc>
                <a:spcPct val="150000"/>
              </a:lnSpc>
            </a:pPr>
            <a:r>
              <a:rPr lang="en-IN" altLang="en-US" smtClean="0">
                <a:latin typeface="Times New Roman" pitchFamily="18" charset="0"/>
                <a:cs typeface="Times New Roman" pitchFamily="18" charset="0"/>
              </a:rPr>
              <a:t>Monocrop culture: a terror unleashed by govt. </a:t>
            </a:r>
          </a:p>
          <a:p>
            <a:pPr eaLnBrk="1" hangingPunct="1">
              <a:lnSpc>
                <a:spcPct val="150000"/>
              </a:lnSpc>
            </a:pPr>
            <a:r>
              <a:rPr lang="en-IN" altLang="en-US" smtClean="0">
                <a:latin typeface="Times New Roman" pitchFamily="18" charset="0"/>
                <a:cs typeface="Times New Roman" pitchFamily="18" charset="0"/>
              </a:rPr>
              <a:t>In Karnataka-Eucalyptus, Himalayas-Pine, Kerala-Acacia</a:t>
            </a:r>
          </a:p>
          <a:p>
            <a:pPr eaLnBrk="1" hangingPunct="1">
              <a:lnSpc>
                <a:spcPct val="150000"/>
              </a:lnSpc>
            </a:pPr>
            <a:r>
              <a:rPr lang="en-IN" altLang="en-US" smtClean="0">
                <a:latin typeface="Times New Roman" pitchFamily="18" charset="0"/>
                <a:cs typeface="Times New Roman" pitchFamily="18" charset="0"/>
              </a:rPr>
              <a:t>Why in the name of afforestation, this foreign species?</a:t>
            </a:r>
          </a:p>
          <a:p>
            <a:pPr eaLnBrk="1" hangingPunct="1">
              <a:lnSpc>
                <a:spcPct val="150000"/>
              </a:lnSpc>
            </a:pPr>
            <a:r>
              <a:rPr lang="en-IN" altLang="en-US" smtClean="0">
                <a:latin typeface="Times New Roman" pitchFamily="18" charset="0"/>
                <a:cs typeface="Times New Roman" pitchFamily="18" charset="0"/>
              </a:rPr>
              <a:t>In the land of jack fruit and mango, why this killer tree?</a:t>
            </a:r>
          </a:p>
          <a:p>
            <a:pPr eaLnBrk="1" hangingPunct="1">
              <a:lnSpc>
                <a:spcPct val="150000"/>
              </a:lnSpc>
            </a:pPr>
            <a:r>
              <a:rPr lang="en-IN" altLang="en-US" smtClean="0">
                <a:latin typeface="Times New Roman" pitchFamily="18" charset="0"/>
                <a:cs typeface="Times New Roman" pitchFamily="18" charset="0"/>
              </a:rPr>
              <a:t>Yield reduced. Plants no longer healthy. Many rot fast.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6000" b="-6000"/>
          </a:stretch>
        </a:blipFill>
        <a:effectLst/>
      </p:bgPr>
    </p:bg>
    <p:spTree>
      <p:nvGrpSpPr>
        <p:cNvPr id="1" name=""/>
        <p:cNvGrpSpPr/>
        <p:nvPr/>
      </p:nvGrpSpPr>
      <p:grpSpPr>
        <a:xfrm>
          <a:off x="0" y="0"/>
          <a:ext cx="0" cy="0"/>
          <a:chOff x="0" y="0"/>
          <a:chExt cx="0" cy="0"/>
        </a:xfrm>
      </p:grpSpPr>
      <p:sp>
        <p:nvSpPr>
          <p:cNvPr id="27650" name="Title 1"/>
          <p:cNvSpPr>
            <a:spLocks noGrp="1"/>
          </p:cNvSpPr>
          <p:nvPr>
            <p:ph type="title"/>
          </p:nvPr>
        </p:nvSpPr>
        <p:spPr>
          <a:xfrm>
            <a:off x="0" y="0"/>
            <a:ext cx="4254500" cy="708025"/>
          </a:xfrm>
          <a:solidFill>
            <a:schemeClr val="accent6"/>
          </a:solidFill>
          <a:ln>
            <a:solidFill>
              <a:schemeClr val="accent6"/>
            </a:solidFill>
          </a:ln>
        </p:spPr>
        <p:txBody>
          <a:bodyPr/>
          <a:lstStyle/>
          <a:p>
            <a:pPr eaLnBrk="1" hangingPunct="1">
              <a:defRPr/>
            </a:pPr>
            <a:r>
              <a:rPr lang="en-IN" altLang="en-US" sz="4000" dirty="0" smtClean="0">
                <a:latin typeface="Times New Roman" pitchFamily="18" charset="0"/>
                <a:cs typeface="Times New Roman" pitchFamily="18" charset="0"/>
              </a:rPr>
              <a:t>The Present:  Fauna</a:t>
            </a:r>
          </a:p>
        </p:txBody>
      </p:sp>
      <p:sp>
        <p:nvSpPr>
          <p:cNvPr id="27651" name="Content Placeholder 2"/>
          <p:cNvSpPr>
            <a:spLocks noGrp="1"/>
          </p:cNvSpPr>
          <p:nvPr>
            <p:ph idx="1"/>
          </p:nvPr>
        </p:nvSpPr>
        <p:spPr>
          <a:xfrm>
            <a:off x="55563" y="1033463"/>
            <a:ext cx="12136437" cy="5510212"/>
          </a:xfrm>
        </p:spPr>
        <p:txBody>
          <a:bodyPr/>
          <a:lstStyle/>
          <a:p>
            <a:pPr eaLnBrk="1" hangingPunct="1">
              <a:lnSpc>
                <a:spcPct val="150000"/>
              </a:lnSpc>
            </a:pPr>
            <a:r>
              <a:rPr lang="en-IN" altLang="en-US" smtClean="0">
                <a:latin typeface="Times New Roman" pitchFamily="18" charset="0"/>
                <a:cs typeface="Times New Roman" pitchFamily="18" charset="0"/>
              </a:rPr>
              <a:t>No fish, snake, frog, peacock</a:t>
            </a:r>
          </a:p>
          <a:p>
            <a:pPr eaLnBrk="1" hangingPunct="1">
              <a:lnSpc>
                <a:spcPct val="150000"/>
              </a:lnSpc>
            </a:pPr>
            <a:r>
              <a:rPr lang="en-IN" altLang="en-US" smtClean="0">
                <a:latin typeface="Times New Roman" pitchFamily="18" charset="0"/>
                <a:cs typeface="Times New Roman" pitchFamily="18" charset="0"/>
              </a:rPr>
              <a:t>Not a drop of honey in the forests</a:t>
            </a:r>
          </a:p>
          <a:p>
            <a:pPr eaLnBrk="1" hangingPunct="1">
              <a:lnSpc>
                <a:spcPct val="150000"/>
              </a:lnSpc>
            </a:pPr>
            <a:r>
              <a:rPr lang="en-IN" altLang="en-US" smtClean="0">
                <a:latin typeface="Times New Roman" pitchFamily="18" charset="0"/>
                <a:cs typeface="Times New Roman" pitchFamily="18" charset="0"/>
              </a:rPr>
              <a:t>The last monkey Sugreevan</a:t>
            </a:r>
          </a:p>
          <a:p>
            <a:pPr eaLnBrk="1" hangingPunct="1">
              <a:lnSpc>
                <a:spcPct val="150000"/>
              </a:lnSpc>
            </a:pPr>
            <a:r>
              <a:rPr lang="en-IN" altLang="en-US" smtClean="0">
                <a:latin typeface="Times New Roman" pitchFamily="18" charset="0"/>
                <a:cs typeface="Times New Roman" pitchFamily="18" charset="0"/>
              </a:rPr>
              <a:t>Neelakandan’s fear: Two occasions: “What if there is no earthworm too?”</a:t>
            </a:r>
          </a:p>
          <a:p>
            <a:pPr eaLnBrk="1" hangingPunct="1">
              <a:lnSpc>
                <a:spcPct val="150000"/>
              </a:lnSpc>
            </a:pPr>
            <a:r>
              <a:rPr lang="en-IN" altLang="en-US" smtClean="0">
                <a:latin typeface="Times New Roman" pitchFamily="18" charset="0"/>
                <a:cs typeface="Times New Roman" pitchFamily="18" charset="0"/>
              </a:rPr>
              <a:t>Crab, “What have you done to all the creatures that faced bravely the struggle for survival on this earth?”</a:t>
            </a:r>
          </a:p>
          <a:p>
            <a:pPr eaLnBrk="1" hangingPunct="1">
              <a:lnSpc>
                <a:spcPct val="150000"/>
              </a:lnSpc>
            </a:pPr>
            <a:r>
              <a:rPr lang="en-IN" altLang="en-US" smtClean="0">
                <a:latin typeface="Times New Roman" pitchFamily="18" charset="0"/>
                <a:cs typeface="Times New Roman" pitchFamily="18" charset="0"/>
              </a:rPr>
              <a:t>Cattle with three legs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3000" r="-3000"/>
          </a:stretch>
        </a:blipFill>
        <a:effectLst/>
      </p:bgPr>
    </p:bg>
    <p:spTree>
      <p:nvGrpSpPr>
        <p:cNvPr id="1" name=""/>
        <p:cNvGrpSpPr/>
        <p:nvPr/>
      </p:nvGrpSpPr>
      <p:grpSpPr>
        <a:xfrm>
          <a:off x="0" y="0"/>
          <a:ext cx="0" cy="0"/>
          <a:chOff x="0" y="0"/>
          <a:chExt cx="0" cy="0"/>
        </a:xfrm>
      </p:grpSpPr>
      <p:sp>
        <p:nvSpPr>
          <p:cNvPr id="28674" name="Title 1"/>
          <p:cNvSpPr>
            <a:spLocks noGrp="1"/>
          </p:cNvSpPr>
          <p:nvPr>
            <p:ph type="title"/>
          </p:nvPr>
        </p:nvSpPr>
        <p:spPr>
          <a:xfrm>
            <a:off x="0" y="0"/>
            <a:ext cx="4540250" cy="795338"/>
          </a:xfrm>
          <a:solidFill>
            <a:schemeClr val="accent6"/>
          </a:solidFill>
          <a:ln>
            <a:solidFill>
              <a:schemeClr val="accent6"/>
            </a:solidFill>
          </a:ln>
        </p:spPr>
        <p:txBody>
          <a:bodyPr/>
          <a:lstStyle/>
          <a:p>
            <a:pPr>
              <a:defRPr/>
            </a:pPr>
            <a:r>
              <a:rPr lang="en-US" sz="3600" dirty="0" smtClean="0">
                <a:latin typeface="Times New Roman" pitchFamily="18" charset="0"/>
                <a:cs typeface="Times New Roman" pitchFamily="18" charset="0"/>
              </a:rPr>
              <a:t>A Biodiversity Disaster</a:t>
            </a:r>
            <a:endParaRPr lang="en-IN" sz="3600" dirty="0" smtClean="0">
              <a:latin typeface="Times New Roman" pitchFamily="18" charset="0"/>
              <a:cs typeface="Times New Roman" pitchFamily="18" charset="0"/>
            </a:endParaRPr>
          </a:p>
        </p:txBody>
      </p:sp>
      <p:sp>
        <p:nvSpPr>
          <p:cNvPr id="28675" name="Content Placeholder 2"/>
          <p:cNvSpPr>
            <a:spLocks noGrp="1"/>
          </p:cNvSpPr>
          <p:nvPr>
            <p:ph idx="1"/>
          </p:nvPr>
        </p:nvSpPr>
        <p:spPr>
          <a:xfrm>
            <a:off x="0" y="950913"/>
            <a:ext cx="12192000" cy="5935662"/>
          </a:xfrm>
        </p:spPr>
        <p:txBody>
          <a:bodyPr/>
          <a:lstStyle/>
          <a:p>
            <a:pPr>
              <a:lnSpc>
                <a:spcPct val="150000"/>
              </a:lnSpc>
            </a:pPr>
            <a:r>
              <a:rPr lang="en-US" smtClean="0">
                <a:latin typeface="Times New Roman" pitchFamily="18" charset="0"/>
                <a:cs typeface="Times New Roman" pitchFamily="18" charset="0"/>
              </a:rPr>
              <a:t>Study by Dr. V. S. Vijayan of Salim Ali Foundation</a:t>
            </a:r>
          </a:p>
          <a:p>
            <a:pPr>
              <a:lnSpc>
                <a:spcPct val="150000"/>
              </a:lnSpc>
            </a:pPr>
            <a:r>
              <a:rPr lang="en-US" smtClean="0">
                <a:latin typeface="Times New Roman" pitchFamily="18" charset="0"/>
                <a:cs typeface="Times New Roman" pitchFamily="18" charset="0"/>
              </a:rPr>
              <a:t>Enmahaje Panchayat’s biodiversity: Nilgiri langur, tiger, jackal, wild boar, jungle cat, mouse deer, mongoose, squirrels, flying fox, black naped hare, sparrow, parakees, crows, frogs, honey bees, snails</a:t>
            </a:r>
          </a:p>
          <a:p>
            <a:pPr>
              <a:lnSpc>
                <a:spcPct val="150000"/>
              </a:lnSpc>
            </a:pPr>
            <a:r>
              <a:rPr lang="en-US" smtClean="0">
                <a:latin typeface="Times New Roman" pitchFamily="18" charset="0"/>
                <a:cs typeface="Times New Roman" pitchFamily="18" charset="0"/>
              </a:rPr>
              <a:t>Everything except human beings disappeared during the spray</a:t>
            </a:r>
          </a:p>
          <a:p>
            <a:pPr>
              <a:lnSpc>
                <a:spcPct val="150000"/>
              </a:lnSpc>
            </a:pPr>
            <a:r>
              <a:rPr lang="en-US" smtClean="0">
                <a:latin typeface="Times New Roman" pitchFamily="18" charset="0"/>
                <a:cs typeface="Times New Roman" pitchFamily="18" charset="0"/>
              </a:rPr>
              <a:t>Dead carcasses in plantations</a:t>
            </a:r>
          </a:p>
          <a:p>
            <a:pPr>
              <a:lnSpc>
                <a:spcPct val="150000"/>
              </a:lnSpc>
            </a:pPr>
            <a:r>
              <a:rPr lang="en-US" smtClean="0">
                <a:latin typeface="Times New Roman" pitchFamily="18" charset="0"/>
                <a:cs typeface="Times New Roman" pitchFamily="18" charset="0"/>
              </a:rPr>
              <a:t>Fish : Worst affected</a:t>
            </a:r>
          </a:p>
          <a:p>
            <a:pPr>
              <a:lnSpc>
                <a:spcPct val="150000"/>
              </a:lnSpc>
            </a:pPr>
            <a:r>
              <a:rPr lang="en-US" smtClean="0">
                <a:latin typeface="Times New Roman" pitchFamily="18" charset="0"/>
                <a:cs typeface="Times New Roman" pitchFamily="18" charset="0"/>
              </a:rPr>
              <a:t>Absence of crows and the aftermath</a:t>
            </a:r>
            <a:endParaRPr lang="en-IN"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t="-17000" b="-17000"/>
          </a:stretch>
        </a:blipFill>
        <a:effectLst/>
      </p:bgPr>
    </p:bg>
    <p:spTree>
      <p:nvGrpSpPr>
        <p:cNvPr id="1" name=""/>
        <p:cNvGrpSpPr/>
        <p:nvPr/>
      </p:nvGrpSpPr>
      <p:grpSpPr>
        <a:xfrm>
          <a:off x="0" y="0"/>
          <a:ext cx="0" cy="0"/>
          <a:chOff x="0" y="0"/>
          <a:chExt cx="0" cy="0"/>
        </a:xfrm>
      </p:grpSpPr>
      <p:sp>
        <p:nvSpPr>
          <p:cNvPr id="29698" name="Title 1"/>
          <p:cNvSpPr>
            <a:spLocks noGrp="1"/>
          </p:cNvSpPr>
          <p:nvPr>
            <p:ph type="title"/>
          </p:nvPr>
        </p:nvSpPr>
        <p:spPr>
          <a:xfrm>
            <a:off x="0" y="0"/>
            <a:ext cx="5200650" cy="708025"/>
          </a:xfrm>
          <a:solidFill>
            <a:schemeClr val="accent6"/>
          </a:solidFill>
          <a:ln>
            <a:solidFill>
              <a:schemeClr val="accent6"/>
            </a:solidFill>
          </a:ln>
        </p:spPr>
        <p:txBody>
          <a:bodyPr/>
          <a:lstStyle/>
          <a:p>
            <a:pPr eaLnBrk="1" hangingPunct="1">
              <a:defRPr/>
            </a:pPr>
            <a:r>
              <a:rPr lang="en-IN" altLang="en-US" dirty="0" smtClean="0">
                <a:latin typeface="Times New Roman" pitchFamily="18" charset="0"/>
                <a:cs typeface="Times New Roman" pitchFamily="18" charset="0"/>
              </a:rPr>
              <a:t>The Present : Humans</a:t>
            </a:r>
          </a:p>
        </p:txBody>
      </p:sp>
      <p:sp>
        <p:nvSpPr>
          <p:cNvPr id="29699" name="Content Placeholder 2"/>
          <p:cNvSpPr>
            <a:spLocks noGrp="1"/>
          </p:cNvSpPr>
          <p:nvPr>
            <p:ph idx="1"/>
          </p:nvPr>
        </p:nvSpPr>
        <p:spPr>
          <a:xfrm>
            <a:off x="0" y="1152525"/>
            <a:ext cx="12117388" cy="5705475"/>
          </a:xfrm>
        </p:spPr>
        <p:txBody>
          <a:bodyPr/>
          <a:lstStyle/>
          <a:p>
            <a:pPr eaLnBrk="1" hangingPunct="1"/>
            <a:r>
              <a:rPr lang="en-IN" smtClean="0">
                <a:latin typeface="Times New Roman" pitchFamily="18" charset="0"/>
                <a:cs typeface="Times New Roman" pitchFamily="18" charset="0"/>
              </a:rPr>
              <a:t>Parikshit: 7, Body with blisters, greying hair,  can make only croaking sounds</a:t>
            </a:r>
          </a:p>
          <a:p>
            <a:pPr eaLnBrk="1" hangingPunct="1"/>
            <a:r>
              <a:rPr lang="en-IN" smtClean="0">
                <a:latin typeface="Times New Roman" pitchFamily="18" charset="0"/>
                <a:cs typeface="Times New Roman" pitchFamily="18" charset="0"/>
              </a:rPr>
              <a:t>Bagyalakshmi: 13, tongue lolling out</a:t>
            </a:r>
          </a:p>
          <a:p>
            <a:pPr eaLnBrk="1" hangingPunct="1"/>
            <a:r>
              <a:rPr lang="en-IN" smtClean="0">
                <a:latin typeface="Times New Roman" pitchFamily="18" charset="0"/>
                <a:cs typeface="Times New Roman" pitchFamily="18" charset="0"/>
              </a:rPr>
              <a:t>Anwar: 26, fingers and toes like tentacles</a:t>
            </a:r>
          </a:p>
          <a:p>
            <a:pPr eaLnBrk="1" hangingPunct="1"/>
            <a:r>
              <a:rPr lang="en-IN" smtClean="0">
                <a:latin typeface="Times New Roman" pitchFamily="18" charset="0"/>
                <a:cs typeface="Times New Roman" pitchFamily="18" charset="0"/>
              </a:rPr>
              <a:t>Abilash: resembles a monkey in appearance and gestures</a:t>
            </a:r>
          </a:p>
          <a:p>
            <a:pPr eaLnBrk="1" hangingPunct="1"/>
            <a:r>
              <a:rPr lang="en-IN" smtClean="0">
                <a:latin typeface="Times New Roman" pitchFamily="18" charset="0"/>
                <a:cs typeface="Times New Roman" pitchFamily="18" charset="0"/>
              </a:rPr>
              <a:t>Anju: urinary bladder hangs out</a:t>
            </a:r>
          </a:p>
          <a:p>
            <a:pPr eaLnBrk="1" hangingPunct="1"/>
            <a:r>
              <a:rPr lang="en-IN" smtClean="0">
                <a:latin typeface="Times New Roman" pitchFamily="18" charset="0"/>
                <a:cs typeface="Times New Roman" pitchFamily="18" charset="0"/>
              </a:rPr>
              <a:t>Sujith: 8, with brittle bones</a:t>
            </a:r>
          </a:p>
          <a:p>
            <a:pPr eaLnBrk="1" hangingPunct="1"/>
            <a:r>
              <a:rPr lang="en-IN" smtClean="0">
                <a:latin typeface="Times New Roman" pitchFamily="18" charset="0"/>
                <a:cs typeface="Times New Roman" pitchFamily="18" charset="0"/>
              </a:rPr>
              <a:t>Haritha: advancing mental derangement ending in suicide</a:t>
            </a:r>
          </a:p>
          <a:p>
            <a:pPr eaLnBrk="1" hangingPunct="1"/>
            <a:r>
              <a:rPr lang="en-IN" smtClean="0">
                <a:latin typeface="Times New Roman" pitchFamily="18" charset="0"/>
                <a:cs typeface="Times New Roman" pitchFamily="18" charset="0"/>
              </a:rPr>
              <a:t>Mamta: Haritha’s sister also afflicted</a:t>
            </a:r>
          </a:p>
          <a:p>
            <a:pPr eaLnBrk="1" hangingPunct="1"/>
            <a:r>
              <a:rPr lang="en-IN" smtClean="0">
                <a:latin typeface="Times New Roman" pitchFamily="18" charset="0"/>
                <a:cs typeface="Times New Roman" pitchFamily="18" charset="0"/>
              </a:rPr>
              <a:t>Mentally retarded children chained to posts</a:t>
            </a:r>
          </a:p>
          <a:p>
            <a:pPr eaLnBrk="1" hangingPunct="1"/>
            <a:r>
              <a:rPr lang="en-IN" smtClean="0">
                <a:latin typeface="Times New Roman" pitchFamily="18" charset="0"/>
                <a:cs typeface="Times New Roman" pitchFamily="18" charset="0"/>
              </a:rPr>
              <a:t>Scores of patients at the medical camp</a:t>
            </a:r>
          </a:p>
          <a:p>
            <a:pPr eaLnBrk="1" hangingPunct="1"/>
            <a:endParaRPr lang="en-IN" smtClean="0"/>
          </a:p>
          <a:p>
            <a:pPr eaLnBrk="1" hangingPunct="1"/>
            <a:endParaRPr lang="en-IN" smtClean="0"/>
          </a:p>
          <a:p>
            <a:pPr eaLnBrk="1" hangingPunct="1"/>
            <a:endParaRPr lang="en-IN"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UMATHI\Desktop\gvg\k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3188"/>
            <a:ext cx="12192000" cy="696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11000" b="-11000"/>
          </a:stretch>
        </a:blipFill>
        <a:effectLst/>
      </p:bgPr>
    </p:bg>
    <p:spTree>
      <p:nvGrpSpPr>
        <p:cNvPr id="1" name=""/>
        <p:cNvGrpSpPr/>
        <p:nvPr/>
      </p:nvGrpSpPr>
      <p:grpSpPr>
        <a:xfrm>
          <a:off x="0" y="0"/>
          <a:ext cx="0" cy="0"/>
          <a:chOff x="0" y="0"/>
          <a:chExt cx="0" cy="0"/>
        </a:xfrm>
      </p:grpSpPr>
      <p:sp>
        <p:nvSpPr>
          <p:cNvPr id="30722" name="Title 1"/>
          <p:cNvSpPr>
            <a:spLocks noGrp="1"/>
          </p:cNvSpPr>
          <p:nvPr>
            <p:ph type="title"/>
          </p:nvPr>
        </p:nvSpPr>
        <p:spPr>
          <a:xfrm>
            <a:off x="0" y="0"/>
            <a:ext cx="2298700" cy="747713"/>
          </a:xfrm>
          <a:solidFill>
            <a:schemeClr val="accent6"/>
          </a:solidFill>
        </p:spPr>
        <p:txBody>
          <a:bodyPr/>
          <a:lstStyle/>
          <a:p>
            <a:pPr eaLnBrk="1" hangingPunct="1">
              <a:defRPr/>
            </a:pPr>
            <a:r>
              <a:rPr lang="en-IN" altLang="en-US" sz="3600" dirty="0" smtClean="0">
                <a:latin typeface="Times New Roman" pitchFamily="18" charset="0"/>
                <a:cs typeface="Times New Roman" pitchFamily="18" charset="0"/>
              </a:rPr>
              <a:t>The Cause</a:t>
            </a:r>
          </a:p>
        </p:txBody>
      </p:sp>
      <p:sp>
        <p:nvSpPr>
          <p:cNvPr id="3" name="Content Placeholder 2"/>
          <p:cNvSpPr>
            <a:spLocks noGrp="1"/>
          </p:cNvSpPr>
          <p:nvPr>
            <p:ph idx="1"/>
          </p:nvPr>
        </p:nvSpPr>
        <p:spPr>
          <a:xfrm>
            <a:off x="0" y="890588"/>
            <a:ext cx="12117388" cy="5967412"/>
          </a:xfrm>
        </p:spPr>
        <p:txBody>
          <a:bodyPr rtlCol="0">
            <a:normAutofit fontScale="92500" lnSpcReduction="10000"/>
          </a:bodyPr>
          <a:lstStyle/>
          <a:p>
            <a:pPr eaLnBrk="1" fontAlgn="auto" hangingPunct="1">
              <a:spcAft>
                <a:spcPts val="0"/>
              </a:spcAft>
              <a:buFont typeface="Arial" panose="020B0604020202020204" pitchFamily="34" charset="0"/>
              <a:buChar char="•"/>
              <a:defRPr/>
            </a:pPr>
            <a:r>
              <a:rPr lang="en-IN" dirty="0" smtClean="0">
                <a:latin typeface="Times New Roman" pitchFamily="18" charset="0"/>
                <a:cs typeface="Times New Roman" pitchFamily="18" charset="0"/>
              </a:rPr>
              <a:t>Aerial spraying of </a:t>
            </a:r>
            <a:r>
              <a:rPr lang="en-IN" dirty="0" err="1" smtClean="0">
                <a:latin typeface="Times New Roman" pitchFamily="18" charset="0"/>
                <a:cs typeface="Times New Roman" pitchFamily="18" charset="0"/>
              </a:rPr>
              <a:t>Endosulphan</a:t>
            </a:r>
            <a:r>
              <a:rPr lang="en-IN" dirty="0" smtClean="0">
                <a:latin typeface="Times New Roman" pitchFamily="18" charset="0"/>
                <a:cs typeface="Times New Roman" pitchFamily="18" charset="0"/>
              </a:rPr>
              <a:t> in 5000 hectares in </a:t>
            </a:r>
            <a:r>
              <a:rPr lang="en-IN" dirty="0" err="1" smtClean="0">
                <a:latin typeface="Times New Roman" pitchFamily="18" charset="0"/>
                <a:cs typeface="Times New Roman" pitchFamily="18" charset="0"/>
              </a:rPr>
              <a:t>Kasarkod</a:t>
            </a:r>
            <a:endParaRPr lang="en-IN" dirty="0" smtClean="0">
              <a:latin typeface="Times New Roman" pitchFamily="18" charset="0"/>
              <a:cs typeface="Times New Roman" pitchFamily="18" charset="0"/>
            </a:endParaRPr>
          </a:p>
          <a:p>
            <a:pPr eaLnBrk="1" fontAlgn="auto" hangingPunct="1">
              <a:spcAft>
                <a:spcPts val="0"/>
              </a:spcAft>
              <a:buFont typeface="Arial" panose="020B0604020202020204" pitchFamily="34" charset="0"/>
              <a:buChar char="•"/>
              <a:defRPr/>
            </a:pPr>
            <a:r>
              <a:rPr lang="en-IN" dirty="0" smtClean="0">
                <a:latin typeface="Times New Roman" pitchFamily="18" charset="0"/>
                <a:cs typeface="Times New Roman" pitchFamily="18" charset="0"/>
              </a:rPr>
              <a:t>For 23 years from 1978 to 2001</a:t>
            </a:r>
          </a:p>
          <a:p>
            <a:pPr eaLnBrk="1" fontAlgn="auto" hangingPunct="1">
              <a:spcAft>
                <a:spcPts val="0"/>
              </a:spcAft>
              <a:buFont typeface="Arial" panose="020B0604020202020204" pitchFamily="34" charset="0"/>
              <a:buChar char="•"/>
              <a:defRPr/>
            </a:pPr>
            <a:r>
              <a:rPr lang="en-IN" dirty="0" smtClean="0">
                <a:latin typeface="Times New Roman" pitchFamily="18" charset="0"/>
                <a:cs typeface="Times New Roman" pitchFamily="18" charset="0"/>
              </a:rPr>
              <a:t>To protect crop from tea mosquito</a:t>
            </a:r>
          </a:p>
          <a:p>
            <a:pPr eaLnBrk="1" fontAlgn="auto" hangingPunct="1">
              <a:spcAft>
                <a:spcPts val="0"/>
              </a:spcAft>
              <a:buFont typeface="Arial" panose="020B0604020202020204" pitchFamily="34" charset="0"/>
              <a:buChar char="•"/>
              <a:defRPr/>
            </a:pPr>
            <a:r>
              <a:rPr lang="en-IN" dirty="0" smtClean="0">
                <a:latin typeface="Times New Roman" pitchFamily="18" charset="0"/>
                <a:cs typeface="Times New Roman" pitchFamily="18" charset="0"/>
              </a:rPr>
              <a:t>The toxic rain sprayed on the hills ran down to mix with streams, rivers throwing open the doors of hell.</a:t>
            </a:r>
          </a:p>
          <a:p>
            <a:pPr eaLnBrk="1" fontAlgn="auto" hangingPunct="1">
              <a:spcAft>
                <a:spcPts val="0"/>
              </a:spcAft>
              <a:buFont typeface="Arial" panose="020B0604020202020204" pitchFamily="34" charset="0"/>
              <a:buChar char="•"/>
              <a:defRPr/>
            </a:pPr>
            <a:r>
              <a:rPr lang="en-IN" dirty="0" err="1" smtClean="0">
                <a:latin typeface="Times New Roman" pitchFamily="18" charset="0"/>
                <a:cs typeface="Times New Roman" pitchFamily="18" charset="0"/>
              </a:rPr>
              <a:t>Organo</a:t>
            </a:r>
            <a:r>
              <a:rPr lang="en-IN" dirty="0" smtClean="0">
                <a:latin typeface="Times New Roman" pitchFamily="18" charset="0"/>
                <a:cs typeface="Times New Roman" pitchFamily="18" charset="0"/>
              </a:rPr>
              <a:t> chlorine remains in the soil</a:t>
            </a:r>
          </a:p>
          <a:p>
            <a:pPr eaLnBrk="1" fontAlgn="auto" hangingPunct="1">
              <a:spcAft>
                <a:spcPts val="0"/>
              </a:spcAft>
              <a:buFont typeface="Arial" panose="020B0604020202020204" pitchFamily="34" charset="0"/>
              <a:buChar char="•"/>
              <a:defRPr/>
            </a:pPr>
            <a:r>
              <a:rPr lang="en-IN" dirty="0" smtClean="0">
                <a:latin typeface="Times New Roman" pitchFamily="18" charset="0"/>
                <a:cs typeface="Times New Roman" pitchFamily="18" charset="0"/>
              </a:rPr>
              <a:t>Physical and mental disorders</a:t>
            </a:r>
          </a:p>
          <a:p>
            <a:pPr eaLnBrk="1" fontAlgn="auto" hangingPunct="1">
              <a:spcAft>
                <a:spcPts val="0"/>
              </a:spcAft>
              <a:buFont typeface="Arial" panose="020B0604020202020204" pitchFamily="34" charset="0"/>
              <a:buChar char="•"/>
              <a:defRPr/>
            </a:pPr>
            <a:r>
              <a:rPr lang="en-IN" dirty="0" smtClean="0">
                <a:latin typeface="Times New Roman" pitchFamily="18" charset="0"/>
                <a:cs typeface="Times New Roman" pitchFamily="18" charset="0"/>
              </a:rPr>
              <a:t>Known cases of death all over the world</a:t>
            </a:r>
          </a:p>
          <a:p>
            <a:pPr eaLnBrk="1" fontAlgn="auto" hangingPunct="1">
              <a:spcAft>
                <a:spcPts val="0"/>
              </a:spcAft>
              <a:buFont typeface="Arial" panose="020B0604020202020204" pitchFamily="34" charset="0"/>
              <a:buChar char="•"/>
              <a:defRPr/>
            </a:pPr>
            <a:r>
              <a:rPr lang="en-IN" dirty="0" smtClean="0">
                <a:latin typeface="Times New Roman" pitchFamily="18" charset="0"/>
                <a:cs typeface="Times New Roman" pitchFamily="18" charset="0"/>
              </a:rPr>
              <a:t>Breast milk: 22.4ppm, blood: 196.4ppm</a:t>
            </a:r>
          </a:p>
          <a:p>
            <a:pPr eaLnBrk="1" fontAlgn="auto" hangingPunct="1">
              <a:spcAft>
                <a:spcPts val="0"/>
              </a:spcAft>
              <a:buFont typeface="Arial" panose="020B0604020202020204" pitchFamily="34" charset="0"/>
              <a:buChar char="•"/>
              <a:defRPr/>
            </a:pPr>
            <a:r>
              <a:rPr lang="en-IN" dirty="0" smtClean="0">
                <a:latin typeface="Times New Roman" pitchFamily="18" charset="0"/>
                <a:cs typeface="Times New Roman" pitchFamily="18" charset="0"/>
              </a:rPr>
              <a:t>900 times above permissible limit</a:t>
            </a:r>
          </a:p>
          <a:p>
            <a:pPr eaLnBrk="1" fontAlgn="auto" hangingPunct="1">
              <a:spcAft>
                <a:spcPts val="0"/>
              </a:spcAft>
              <a:buFont typeface="Arial" panose="020B0604020202020204" pitchFamily="34" charset="0"/>
              <a:buChar char="•"/>
              <a:defRPr/>
            </a:pPr>
            <a:r>
              <a:rPr lang="en-IN" dirty="0" smtClean="0">
                <a:latin typeface="Times New Roman" pitchFamily="18" charset="0"/>
                <a:cs typeface="Times New Roman" pitchFamily="18" charset="0"/>
              </a:rPr>
              <a:t>Butter has </a:t>
            </a:r>
            <a:r>
              <a:rPr lang="en-IN" dirty="0" err="1" smtClean="0">
                <a:latin typeface="Times New Roman" pitchFamily="18" charset="0"/>
                <a:cs typeface="Times New Roman" pitchFamily="18" charset="0"/>
              </a:rPr>
              <a:t>endosulphate</a:t>
            </a:r>
            <a:endParaRPr lang="en-IN" dirty="0" smtClean="0">
              <a:latin typeface="Times New Roman" pitchFamily="18" charset="0"/>
              <a:cs typeface="Times New Roman" pitchFamily="18" charset="0"/>
            </a:endParaRPr>
          </a:p>
          <a:p>
            <a:pPr eaLnBrk="1" fontAlgn="auto" hangingPunct="1">
              <a:spcAft>
                <a:spcPts val="0"/>
              </a:spcAft>
              <a:buFont typeface="Arial" panose="020B0604020202020204" pitchFamily="34" charset="0"/>
              <a:buChar char="•"/>
              <a:defRPr/>
            </a:pPr>
            <a:r>
              <a:rPr lang="en-IN" dirty="0" smtClean="0">
                <a:latin typeface="Times New Roman" pitchFamily="18" charset="0"/>
                <a:cs typeface="Times New Roman" pitchFamily="18" charset="0"/>
              </a:rPr>
              <a:t>How much ppm </a:t>
            </a:r>
            <a:r>
              <a:rPr lang="en-IN" dirty="0" err="1" smtClean="0">
                <a:latin typeface="Times New Roman" pitchFamily="18" charset="0"/>
                <a:cs typeface="Times New Roman" pitchFamily="18" charset="0"/>
              </a:rPr>
              <a:t>endosulphan</a:t>
            </a:r>
            <a:r>
              <a:rPr lang="en-IN" dirty="0" smtClean="0">
                <a:latin typeface="Times New Roman" pitchFamily="18" charset="0"/>
                <a:cs typeface="Times New Roman" pitchFamily="18" charset="0"/>
              </a:rPr>
              <a:t> in this jack fruit?</a:t>
            </a:r>
          </a:p>
          <a:p>
            <a:pPr eaLnBrk="1" fontAlgn="auto" hangingPunct="1">
              <a:spcAft>
                <a:spcPts val="0"/>
              </a:spcAft>
              <a:buFont typeface="Arial" panose="020B0604020202020204" pitchFamily="34" charset="0"/>
              <a:buChar char="•"/>
              <a:defRPr/>
            </a:pPr>
            <a:r>
              <a:rPr lang="en-IN" dirty="0" smtClean="0">
                <a:latin typeface="Times New Roman" pitchFamily="18" charset="0"/>
                <a:cs typeface="Times New Roman" pitchFamily="18" charset="0"/>
              </a:rPr>
              <a:t>Modified DNA and the recurring consequences for 50 yrs.</a:t>
            </a:r>
          </a:p>
          <a:p>
            <a:pPr marL="0" indent="0" eaLnBrk="1" fontAlgn="auto" hangingPunct="1">
              <a:spcAft>
                <a:spcPts val="0"/>
              </a:spcAft>
              <a:buFont typeface="Arial" panose="020B0604020202020204" pitchFamily="34" charset="0"/>
              <a:buNone/>
              <a:defRPr/>
            </a:pPr>
            <a:endParaRPr lang="en-IN" dirty="0"/>
          </a:p>
          <a:p>
            <a:pPr eaLnBrk="1" fontAlgn="auto" hangingPunct="1">
              <a:spcAft>
                <a:spcPts val="0"/>
              </a:spcAft>
              <a:buFont typeface="Arial" panose="020B0604020202020204" pitchFamily="34" charset="0"/>
              <a:buChar char="•"/>
              <a:defRPr/>
            </a:pPr>
            <a:endParaRPr lang="en-IN"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t="-2000" r="5000" b="-11000"/>
          </a:stretch>
        </a:blipFill>
        <a:effectLst/>
      </p:bgPr>
    </p:bg>
    <p:spTree>
      <p:nvGrpSpPr>
        <p:cNvPr id="1" name=""/>
        <p:cNvGrpSpPr/>
        <p:nvPr/>
      </p:nvGrpSpPr>
      <p:grpSpPr>
        <a:xfrm>
          <a:off x="0" y="0"/>
          <a:ext cx="0" cy="0"/>
          <a:chOff x="0" y="0"/>
          <a:chExt cx="0" cy="0"/>
        </a:xfrm>
      </p:grpSpPr>
      <p:sp>
        <p:nvSpPr>
          <p:cNvPr id="31746" name="Title 1"/>
          <p:cNvSpPr>
            <a:spLocks noGrp="1"/>
          </p:cNvSpPr>
          <p:nvPr>
            <p:ph type="title"/>
          </p:nvPr>
        </p:nvSpPr>
        <p:spPr>
          <a:xfrm>
            <a:off x="0" y="0"/>
            <a:ext cx="3705225" cy="898525"/>
          </a:xfrm>
          <a:solidFill>
            <a:schemeClr val="accent6"/>
          </a:solidFill>
        </p:spPr>
        <p:txBody>
          <a:bodyPr/>
          <a:lstStyle/>
          <a:p>
            <a:pPr eaLnBrk="1" hangingPunct="1">
              <a:defRPr/>
            </a:pPr>
            <a:r>
              <a:rPr lang="en-IN" altLang="en-US" sz="4000" dirty="0" smtClean="0">
                <a:latin typeface="Times New Roman" pitchFamily="18" charset="0"/>
                <a:cs typeface="Times New Roman" pitchFamily="18" charset="0"/>
              </a:rPr>
              <a:t>The Comparison</a:t>
            </a:r>
          </a:p>
        </p:txBody>
      </p:sp>
      <p:sp>
        <p:nvSpPr>
          <p:cNvPr id="3" name="Content Placeholder 2"/>
          <p:cNvSpPr>
            <a:spLocks noGrp="1"/>
          </p:cNvSpPr>
          <p:nvPr>
            <p:ph idx="1"/>
          </p:nvPr>
        </p:nvSpPr>
        <p:spPr>
          <a:xfrm>
            <a:off x="838200" y="1384300"/>
            <a:ext cx="10515600" cy="4792663"/>
          </a:xfrm>
        </p:spPr>
        <p:txBody>
          <a:bodyPr rtlCol="0">
            <a:normAutofit/>
          </a:bodyPr>
          <a:lstStyle/>
          <a:p>
            <a:pPr eaLnBrk="1" fontAlgn="auto" hangingPunct="1">
              <a:spcAft>
                <a:spcPts val="0"/>
              </a:spcAft>
              <a:buFont typeface="Arial" panose="020B0604020202020204" pitchFamily="34" charset="0"/>
              <a:buChar char="•"/>
              <a:defRPr/>
            </a:pPr>
            <a:endParaRPr lang="en-IN" dirty="0" smtClean="0"/>
          </a:p>
          <a:p>
            <a:pPr eaLnBrk="1" fontAlgn="auto" hangingPunct="1">
              <a:spcAft>
                <a:spcPts val="0"/>
              </a:spcAft>
              <a:buFont typeface="Arial" panose="020B0604020202020204" pitchFamily="34" charset="0"/>
              <a:buChar char="•"/>
              <a:defRPr/>
            </a:pPr>
            <a:endParaRPr lang="en-IN" dirty="0"/>
          </a:p>
          <a:p>
            <a:pPr eaLnBrk="1" fontAlgn="auto" hangingPunct="1">
              <a:lnSpc>
                <a:spcPct val="200000"/>
              </a:lnSpc>
              <a:spcAft>
                <a:spcPts val="0"/>
              </a:spcAft>
              <a:buFont typeface="Arial" panose="020B0604020202020204" pitchFamily="34" charset="0"/>
              <a:buChar char="•"/>
              <a:defRPr/>
            </a:pPr>
            <a:r>
              <a:rPr lang="en-IN" dirty="0" smtClean="0">
                <a:latin typeface="Times New Roman" pitchFamily="18" charset="0"/>
                <a:cs typeface="Times New Roman" pitchFamily="18" charset="0"/>
              </a:rPr>
              <a:t>We have heard of Nuclear Holocaust in Hiroshima. A similar bomb is blasted here. The effect percolates little by little.</a:t>
            </a:r>
          </a:p>
          <a:p>
            <a:pPr marL="0" indent="0" eaLnBrk="1" fontAlgn="auto" hangingPunct="1">
              <a:lnSpc>
                <a:spcPct val="200000"/>
              </a:lnSpc>
              <a:spcAft>
                <a:spcPts val="0"/>
              </a:spcAft>
              <a:buFont typeface="Arial" panose="020B0604020202020204" pitchFamily="34" charset="0"/>
              <a:buNone/>
              <a:defRPr/>
            </a:pPr>
            <a:endParaRPr lang="en-IN"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17000" b="-17000"/>
          </a:stretch>
        </a:blipFill>
        <a:effectLst/>
      </p:bgPr>
    </p:bg>
    <p:spTree>
      <p:nvGrpSpPr>
        <p:cNvPr id="1" name=""/>
        <p:cNvGrpSpPr/>
        <p:nvPr/>
      </p:nvGrpSpPr>
      <p:grpSpPr>
        <a:xfrm>
          <a:off x="0" y="0"/>
          <a:ext cx="0" cy="0"/>
          <a:chOff x="0" y="0"/>
          <a:chExt cx="0" cy="0"/>
        </a:xfrm>
      </p:grpSpPr>
      <p:sp>
        <p:nvSpPr>
          <p:cNvPr id="32770" name="Title 1"/>
          <p:cNvSpPr>
            <a:spLocks noGrp="1"/>
          </p:cNvSpPr>
          <p:nvPr>
            <p:ph type="title"/>
          </p:nvPr>
        </p:nvSpPr>
        <p:spPr>
          <a:xfrm>
            <a:off x="0" y="0"/>
            <a:ext cx="2536825" cy="898525"/>
          </a:xfrm>
          <a:solidFill>
            <a:schemeClr val="accent6"/>
          </a:solidFill>
        </p:spPr>
        <p:txBody>
          <a:bodyPr/>
          <a:lstStyle/>
          <a:p>
            <a:pPr>
              <a:defRPr/>
            </a:pPr>
            <a:r>
              <a:rPr lang="en-IN" dirty="0" smtClean="0">
                <a:latin typeface="Times New Roman" pitchFamily="18" charset="0"/>
                <a:cs typeface="Times New Roman" pitchFamily="18" charset="0"/>
              </a:rPr>
              <a:t/>
            </a:r>
            <a:br>
              <a:rPr lang="en-IN" dirty="0" smtClean="0">
                <a:latin typeface="Times New Roman" pitchFamily="18" charset="0"/>
                <a:cs typeface="Times New Roman" pitchFamily="18" charset="0"/>
              </a:rPr>
            </a:br>
            <a:r>
              <a:rPr lang="en-IN" dirty="0" smtClean="0">
                <a:latin typeface="Times New Roman" pitchFamily="18" charset="0"/>
                <a:cs typeface="Times New Roman" pitchFamily="18" charset="0"/>
              </a:rPr>
              <a:t>The Irony</a:t>
            </a:r>
            <a:r>
              <a:rPr lang="en-IN" dirty="0" smtClean="0"/>
              <a:t/>
            </a:r>
            <a:br>
              <a:rPr lang="en-IN" dirty="0" smtClean="0"/>
            </a:br>
            <a:endParaRPr lang="en-IN" dirty="0" smtClean="0"/>
          </a:p>
        </p:txBody>
      </p:sp>
      <p:sp>
        <p:nvSpPr>
          <p:cNvPr id="32771" name="Content Placeholder 2"/>
          <p:cNvSpPr>
            <a:spLocks noGrp="1"/>
          </p:cNvSpPr>
          <p:nvPr>
            <p:ph idx="1"/>
          </p:nvPr>
        </p:nvSpPr>
        <p:spPr>
          <a:xfrm>
            <a:off x="0" y="1247775"/>
            <a:ext cx="12192000" cy="4929188"/>
          </a:xfrm>
        </p:spPr>
        <p:txBody>
          <a:bodyPr/>
          <a:lstStyle/>
          <a:p>
            <a:pPr eaLnBrk="1" hangingPunct="1">
              <a:lnSpc>
                <a:spcPct val="150000"/>
              </a:lnSpc>
            </a:pPr>
            <a:r>
              <a:rPr lang="en-IN" smtClean="0">
                <a:latin typeface="Times New Roman" pitchFamily="18" charset="0"/>
                <a:cs typeface="Times New Roman" pitchFamily="18" charset="0"/>
              </a:rPr>
              <a:t>When there are no living creatures, how will the tea mosquito alone survive?</a:t>
            </a:r>
          </a:p>
          <a:p>
            <a:pPr eaLnBrk="1" hangingPunct="1">
              <a:lnSpc>
                <a:spcPct val="150000"/>
              </a:lnSpc>
            </a:pPr>
            <a:r>
              <a:rPr lang="en-IN" smtClean="0">
                <a:latin typeface="Times New Roman" pitchFamily="18" charset="0"/>
                <a:cs typeface="Times New Roman" pitchFamily="18" charset="0"/>
              </a:rPr>
              <a:t>In order to kill the non-existent pest, poison worth crores of rupees is dumped in this region</a:t>
            </a:r>
          </a:p>
          <a:p>
            <a:endParaRPr lang="en-IN"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39000" b="-39000"/>
          </a:stretch>
        </a:blipFill>
        <a:effectLst/>
      </p:bgPr>
    </p:bg>
    <p:spTree>
      <p:nvGrpSpPr>
        <p:cNvPr id="1" name=""/>
        <p:cNvGrpSpPr/>
        <p:nvPr/>
      </p:nvGrpSpPr>
      <p:grpSpPr>
        <a:xfrm>
          <a:off x="0" y="0"/>
          <a:ext cx="0" cy="0"/>
          <a:chOff x="0" y="0"/>
          <a:chExt cx="0" cy="0"/>
        </a:xfrm>
      </p:grpSpPr>
      <p:sp>
        <p:nvSpPr>
          <p:cNvPr id="33794" name="Title 1"/>
          <p:cNvSpPr>
            <a:spLocks noGrp="1"/>
          </p:cNvSpPr>
          <p:nvPr>
            <p:ph type="title"/>
          </p:nvPr>
        </p:nvSpPr>
        <p:spPr>
          <a:xfrm>
            <a:off x="0" y="0"/>
            <a:ext cx="2082800" cy="612775"/>
          </a:xfrm>
          <a:solidFill>
            <a:schemeClr val="accent6"/>
          </a:solidFill>
        </p:spPr>
        <p:txBody>
          <a:bodyPr/>
          <a:lstStyle/>
          <a:p>
            <a:pPr eaLnBrk="1" hangingPunct="1">
              <a:defRPr/>
            </a:pPr>
            <a:r>
              <a:rPr lang="en-IN" altLang="en-US" sz="4000" dirty="0" smtClean="0">
                <a:latin typeface="Times New Roman" pitchFamily="18" charset="0"/>
                <a:cs typeface="Times New Roman" pitchFamily="18" charset="0"/>
              </a:rPr>
              <a:t>The Law</a:t>
            </a:r>
          </a:p>
        </p:txBody>
      </p:sp>
      <p:sp>
        <p:nvSpPr>
          <p:cNvPr id="3" name="Content Placeholder 2"/>
          <p:cNvSpPr>
            <a:spLocks noGrp="1"/>
          </p:cNvSpPr>
          <p:nvPr>
            <p:ph idx="1"/>
          </p:nvPr>
        </p:nvSpPr>
        <p:spPr>
          <a:xfrm>
            <a:off x="0" y="969963"/>
            <a:ext cx="12192000" cy="5653087"/>
          </a:xfrm>
        </p:spPr>
        <p:txBody>
          <a:bodyPr rtlCol="0">
            <a:normAutofit/>
          </a:bodyPr>
          <a:lstStyle/>
          <a:p>
            <a:pPr eaLnBrk="1" fontAlgn="auto" hangingPunct="1">
              <a:lnSpc>
                <a:spcPct val="150000"/>
              </a:lnSpc>
              <a:spcAft>
                <a:spcPts val="0"/>
              </a:spcAft>
              <a:buFont typeface="Arial" panose="020B0604020202020204" pitchFamily="34" charset="0"/>
              <a:buChar char="•"/>
              <a:defRPr/>
            </a:pPr>
            <a:r>
              <a:rPr lang="en-IN" dirty="0" smtClean="0">
                <a:latin typeface="Times New Roman" pitchFamily="18" charset="0"/>
                <a:cs typeface="Times New Roman" pitchFamily="18" charset="0"/>
              </a:rPr>
              <a:t>Precautionary measures:</a:t>
            </a:r>
          </a:p>
          <a:p>
            <a:pPr eaLnBrk="1" fontAlgn="auto" hangingPunct="1">
              <a:lnSpc>
                <a:spcPct val="150000"/>
              </a:lnSpc>
              <a:spcAft>
                <a:spcPts val="0"/>
              </a:spcAft>
              <a:buFont typeface="Arial" panose="020B0604020202020204" pitchFamily="34" charset="0"/>
              <a:buChar char="•"/>
              <a:defRPr/>
            </a:pPr>
            <a:r>
              <a:rPr lang="en-IN" dirty="0" smtClean="0">
                <a:latin typeface="Times New Roman" pitchFamily="18" charset="0"/>
                <a:cs typeface="Times New Roman" pitchFamily="18" charset="0"/>
              </a:rPr>
              <a:t>Protective gear, covering water bodies, mornings, announcements to be made, doctors to be sensitized.</a:t>
            </a:r>
          </a:p>
          <a:p>
            <a:pPr eaLnBrk="1" fontAlgn="auto" hangingPunct="1">
              <a:lnSpc>
                <a:spcPct val="150000"/>
              </a:lnSpc>
              <a:spcAft>
                <a:spcPts val="0"/>
              </a:spcAft>
              <a:buFont typeface="Arial" panose="020B0604020202020204" pitchFamily="34" charset="0"/>
              <a:buChar char="•"/>
              <a:defRPr/>
            </a:pPr>
            <a:r>
              <a:rPr lang="en-IN" dirty="0" smtClean="0">
                <a:latin typeface="Times New Roman" pitchFamily="18" charset="0"/>
                <a:cs typeface="Times New Roman" pitchFamily="18" charset="0"/>
              </a:rPr>
              <a:t>Same insecticide not to be used for more than three years.</a:t>
            </a:r>
          </a:p>
          <a:p>
            <a:pPr eaLnBrk="1" fontAlgn="auto" hangingPunct="1">
              <a:lnSpc>
                <a:spcPct val="150000"/>
              </a:lnSpc>
              <a:spcAft>
                <a:spcPts val="0"/>
              </a:spcAft>
              <a:buFont typeface="Arial" panose="020B0604020202020204" pitchFamily="34" charset="0"/>
              <a:buChar char="•"/>
              <a:defRPr/>
            </a:pPr>
            <a:r>
              <a:rPr lang="en-IN" dirty="0" smtClean="0">
                <a:latin typeface="Times New Roman" pitchFamily="18" charset="0"/>
                <a:cs typeface="Times New Roman" pitchFamily="18" charset="0"/>
              </a:rPr>
              <a:t>None of the above criteria followed</a:t>
            </a:r>
          </a:p>
          <a:p>
            <a:pPr eaLnBrk="1" fontAlgn="auto" hangingPunct="1">
              <a:lnSpc>
                <a:spcPct val="150000"/>
              </a:lnSpc>
              <a:spcAft>
                <a:spcPts val="0"/>
              </a:spcAft>
              <a:buFont typeface="Arial" panose="020B0604020202020204" pitchFamily="34" charset="0"/>
              <a:buChar char="•"/>
              <a:defRPr/>
            </a:pPr>
            <a:r>
              <a:rPr lang="en-IN" dirty="0" smtClean="0">
                <a:latin typeface="Times New Roman" pitchFamily="18" charset="0"/>
                <a:cs typeface="Times New Roman" pitchFamily="18" charset="0"/>
              </a:rPr>
              <a:t>Bans in US, Bangladesh and Britain</a:t>
            </a:r>
          </a:p>
          <a:p>
            <a:pPr marL="0" indent="0" eaLnBrk="1" fontAlgn="auto" hangingPunct="1">
              <a:spcAft>
                <a:spcPts val="0"/>
              </a:spcAft>
              <a:buFont typeface="Arial" panose="020B0604020202020204" pitchFamily="34" charset="0"/>
              <a:buNone/>
              <a:defRPr/>
            </a:pPr>
            <a:endParaRPr lang="en-IN" dirty="0" smtClean="0"/>
          </a:p>
          <a:p>
            <a:pPr marL="0" indent="0" eaLnBrk="1" fontAlgn="auto" hangingPunct="1">
              <a:spcAft>
                <a:spcPts val="0"/>
              </a:spcAft>
              <a:buFont typeface="Arial" panose="020B0604020202020204" pitchFamily="34" charset="0"/>
              <a:buNone/>
              <a:defRPr/>
            </a:pPr>
            <a:endParaRPr lang="en-IN"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t="-17000" b="-17000"/>
          </a:stretch>
        </a:blipFill>
        <a:effectLst/>
      </p:bgPr>
    </p:bg>
    <p:spTree>
      <p:nvGrpSpPr>
        <p:cNvPr id="1" name=""/>
        <p:cNvGrpSpPr/>
        <p:nvPr/>
      </p:nvGrpSpPr>
      <p:grpSpPr>
        <a:xfrm>
          <a:off x="0" y="0"/>
          <a:ext cx="0" cy="0"/>
          <a:chOff x="0" y="0"/>
          <a:chExt cx="0" cy="0"/>
        </a:xfrm>
      </p:grpSpPr>
      <p:sp>
        <p:nvSpPr>
          <p:cNvPr id="34818" name="Title 1"/>
          <p:cNvSpPr>
            <a:spLocks noGrp="1"/>
          </p:cNvSpPr>
          <p:nvPr>
            <p:ph type="title"/>
          </p:nvPr>
        </p:nvSpPr>
        <p:spPr>
          <a:xfrm>
            <a:off x="0" y="0"/>
            <a:ext cx="5668963" cy="747713"/>
          </a:xfrm>
          <a:solidFill>
            <a:schemeClr val="accent6"/>
          </a:solidFill>
        </p:spPr>
        <p:txBody>
          <a:bodyPr/>
          <a:lstStyle/>
          <a:p>
            <a:pPr eaLnBrk="1" hangingPunct="1">
              <a:defRPr/>
            </a:pPr>
            <a:r>
              <a:rPr lang="en-IN" altLang="en-US" sz="4000" dirty="0" smtClean="0">
                <a:latin typeface="Times New Roman" pitchFamily="18" charset="0"/>
                <a:cs typeface="Times New Roman" pitchFamily="18" charset="0"/>
              </a:rPr>
              <a:t>The Locals’ Interpretation</a:t>
            </a:r>
          </a:p>
        </p:txBody>
      </p:sp>
      <p:sp>
        <p:nvSpPr>
          <p:cNvPr id="34819" name="Content Placeholder 2"/>
          <p:cNvSpPr>
            <a:spLocks noGrp="1"/>
          </p:cNvSpPr>
          <p:nvPr>
            <p:ph idx="1"/>
          </p:nvPr>
        </p:nvSpPr>
        <p:spPr>
          <a:xfrm>
            <a:off x="0" y="842963"/>
            <a:ext cx="12192000" cy="6015037"/>
          </a:xfrm>
        </p:spPr>
        <p:txBody>
          <a:bodyPr/>
          <a:lstStyle/>
          <a:p>
            <a:pPr eaLnBrk="1" hangingPunct="1"/>
            <a:r>
              <a:rPr lang="en-IN" smtClean="0">
                <a:latin typeface="Times New Roman" pitchFamily="18" charset="0"/>
                <a:cs typeface="Times New Roman" pitchFamily="18" charset="0"/>
              </a:rPr>
              <a:t>Firm belief: Jadathari’s anger and curse. None can escape</a:t>
            </a:r>
          </a:p>
          <a:p>
            <a:pPr eaLnBrk="1" hangingPunct="1"/>
            <a:r>
              <a:rPr lang="en-IN" smtClean="0">
                <a:latin typeface="Times New Roman" pitchFamily="18" charset="0"/>
                <a:cs typeface="Times New Roman" pitchFamily="18" charset="0"/>
              </a:rPr>
              <a:t>Man-made disasters as fate</a:t>
            </a:r>
          </a:p>
          <a:p>
            <a:pPr eaLnBrk="1" hangingPunct="1"/>
            <a:r>
              <a:rPr lang="en-IN" smtClean="0">
                <a:latin typeface="Times New Roman" pitchFamily="18" charset="0"/>
                <a:cs typeface="Times New Roman" pitchFamily="18" charset="0"/>
              </a:rPr>
              <a:t>Damodar Shetty on Haritha’s death: Voodoo and witchcraft</a:t>
            </a:r>
          </a:p>
          <a:p>
            <a:pPr eaLnBrk="1" hangingPunct="1"/>
            <a:r>
              <a:rPr lang="en-IN" smtClean="0">
                <a:latin typeface="Times New Roman" pitchFamily="18" charset="0"/>
                <a:cs typeface="Times New Roman" pitchFamily="18" charset="0"/>
              </a:rPr>
              <a:t>Poor, innocent, uneducated and marginalized</a:t>
            </a:r>
          </a:p>
          <a:p>
            <a:pPr eaLnBrk="1" hangingPunct="1"/>
            <a:r>
              <a:rPr lang="en-IN" smtClean="0">
                <a:latin typeface="Times New Roman" pitchFamily="18" charset="0"/>
                <a:cs typeface="Times New Roman" pitchFamily="18" charset="0"/>
              </a:rPr>
              <a:t>25 yrs. to realize the real curse is the poison</a:t>
            </a:r>
          </a:p>
          <a:p>
            <a:pPr eaLnBrk="1" hangingPunct="1"/>
            <a:r>
              <a:rPr lang="en-IN" smtClean="0">
                <a:latin typeface="Times New Roman" pitchFamily="18" charset="0"/>
                <a:cs typeface="Times New Roman" pitchFamily="18" charset="0"/>
              </a:rPr>
              <a:t>Benign and peace-loving like cows</a:t>
            </a:r>
          </a:p>
          <a:p>
            <a:pPr eaLnBrk="1" hangingPunct="1"/>
            <a:r>
              <a:rPr lang="en-IN" smtClean="0">
                <a:latin typeface="Times New Roman" pitchFamily="18" charset="0"/>
                <a:cs typeface="Times New Roman" pitchFamily="18" charset="0"/>
              </a:rPr>
              <a:t>Unlike urban dwellers who invite diseases with degraded lifestyles who can also find cures</a:t>
            </a:r>
          </a:p>
          <a:p>
            <a:pPr eaLnBrk="1" hangingPunct="1"/>
            <a:r>
              <a:rPr lang="en-IN" smtClean="0">
                <a:latin typeface="Times New Roman" pitchFamily="18" charset="0"/>
                <a:cs typeface="Times New Roman" pitchFamily="18" charset="0"/>
              </a:rPr>
              <a:t>Saradha doesn’t have money to buy rice. How can she afford five surgeries to cure her daughter?</a:t>
            </a:r>
          </a:p>
          <a:p>
            <a:pPr eaLnBrk="1" hangingPunct="1"/>
            <a:r>
              <a:rPr lang="en-IN" smtClean="0">
                <a:latin typeface="Times New Roman" pitchFamily="18" charset="0"/>
                <a:cs typeface="Times New Roman" pitchFamily="18" charset="0"/>
              </a:rPr>
              <a:t>Why are these children wronged? The parents who wait for God’s grace did not err in any way</a:t>
            </a:r>
          </a:p>
          <a:p>
            <a:pPr eaLnBrk="1" hangingPunct="1"/>
            <a:endParaRPr lang="en-IN" smtClean="0"/>
          </a:p>
          <a:p>
            <a:pPr eaLnBrk="1" hangingPunct="1"/>
            <a:endParaRPr lang="en-IN" smtClean="0"/>
          </a:p>
          <a:p>
            <a:pPr eaLnBrk="1" hangingPunct="1"/>
            <a:endParaRPr lang="en-IN"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t="-3000" b="-3000"/>
          </a:stretch>
        </a:blipFill>
        <a:effectLst/>
      </p:bgPr>
    </p:bg>
    <p:spTree>
      <p:nvGrpSpPr>
        <p:cNvPr id="1" name=""/>
        <p:cNvGrpSpPr/>
        <p:nvPr/>
      </p:nvGrpSpPr>
      <p:grpSpPr>
        <a:xfrm>
          <a:off x="0" y="0"/>
          <a:ext cx="0" cy="0"/>
          <a:chOff x="0" y="0"/>
          <a:chExt cx="0" cy="0"/>
        </a:xfrm>
      </p:grpSpPr>
      <p:sp>
        <p:nvSpPr>
          <p:cNvPr id="35842" name="Title 1"/>
          <p:cNvSpPr>
            <a:spLocks noGrp="1"/>
          </p:cNvSpPr>
          <p:nvPr>
            <p:ph type="title"/>
          </p:nvPr>
        </p:nvSpPr>
        <p:spPr>
          <a:xfrm>
            <a:off x="0" y="0"/>
            <a:ext cx="7640638" cy="787400"/>
          </a:xfrm>
          <a:solidFill>
            <a:schemeClr val="accent6"/>
          </a:solidFill>
        </p:spPr>
        <p:txBody>
          <a:bodyPr/>
          <a:lstStyle/>
          <a:p>
            <a:pPr eaLnBrk="1" hangingPunct="1">
              <a:defRPr/>
            </a:pPr>
            <a:r>
              <a:rPr lang="en-IN" altLang="en-US" sz="4000" dirty="0" smtClean="0">
                <a:latin typeface="Times New Roman" pitchFamily="18" charset="0"/>
                <a:cs typeface="Times New Roman" pitchFamily="18" charset="0"/>
              </a:rPr>
              <a:t>What is Environmental Justice (EJ)?</a:t>
            </a:r>
          </a:p>
        </p:txBody>
      </p:sp>
      <p:sp>
        <p:nvSpPr>
          <p:cNvPr id="35843" name="Content Placeholder 2"/>
          <p:cNvSpPr>
            <a:spLocks noGrp="1"/>
          </p:cNvSpPr>
          <p:nvPr>
            <p:ph idx="1"/>
          </p:nvPr>
        </p:nvSpPr>
        <p:spPr>
          <a:xfrm>
            <a:off x="0" y="819150"/>
            <a:ext cx="12192000" cy="6099175"/>
          </a:xfrm>
        </p:spPr>
        <p:txBody>
          <a:bodyPr/>
          <a:lstStyle/>
          <a:p>
            <a:pPr eaLnBrk="1" hangingPunct="1">
              <a:lnSpc>
                <a:spcPct val="100000"/>
              </a:lnSpc>
            </a:pPr>
            <a:r>
              <a:rPr lang="en-IN" smtClean="0">
                <a:latin typeface="Times New Roman" pitchFamily="18" charset="0"/>
                <a:cs typeface="Times New Roman" pitchFamily="18" charset="0"/>
              </a:rPr>
              <a:t>Lawrence Buell, “EJ is community based resistance against toxification of local environment. It broadens the scope of environmentalism to include the basic needs of poor and politically less powerful groups.”</a:t>
            </a:r>
          </a:p>
          <a:p>
            <a:pPr eaLnBrk="1" hangingPunct="1">
              <a:lnSpc>
                <a:spcPct val="100000"/>
              </a:lnSpc>
            </a:pPr>
            <a:r>
              <a:rPr lang="en-IN" smtClean="0">
                <a:latin typeface="Times New Roman" pitchFamily="18" charset="0"/>
                <a:cs typeface="Times New Roman" pitchFamily="18" charset="0"/>
              </a:rPr>
              <a:t>Dorceta E. Taylor, “EJ integrates both social and ecological concerns”</a:t>
            </a:r>
          </a:p>
          <a:p>
            <a:pPr eaLnBrk="1" hangingPunct="1">
              <a:lnSpc>
                <a:spcPct val="100000"/>
              </a:lnSpc>
            </a:pPr>
            <a:r>
              <a:rPr lang="en-IN" smtClean="0">
                <a:latin typeface="Times New Roman" pitchFamily="18" charset="0"/>
                <a:cs typeface="Times New Roman" pitchFamily="18" charset="0"/>
              </a:rPr>
              <a:t>Oppression and social exploitation is inseparable from rape and exploitation of natural environment. Health of one depends on the other.</a:t>
            </a:r>
          </a:p>
          <a:p>
            <a:pPr eaLnBrk="1" hangingPunct="1">
              <a:lnSpc>
                <a:spcPct val="100000"/>
              </a:lnSpc>
            </a:pPr>
            <a:r>
              <a:rPr lang="en-IN" smtClean="0">
                <a:latin typeface="Times New Roman" pitchFamily="18" charset="0"/>
                <a:cs typeface="Times New Roman" pitchFamily="18" charset="0"/>
              </a:rPr>
              <a:t>EJ Paradigm: The right of all individuals to be protected from environmental degradation.</a:t>
            </a:r>
          </a:p>
          <a:p>
            <a:pPr eaLnBrk="1" hangingPunct="1">
              <a:lnSpc>
                <a:spcPct val="100000"/>
              </a:lnSpc>
            </a:pPr>
            <a:r>
              <a:rPr lang="en-IN" smtClean="0">
                <a:latin typeface="Times New Roman" pitchFamily="18" charset="0"/>
                <a:cs typeface="Times New Roman" pitchFamily="18" charset="0"/>
              </a:rPr>
              <a:t>EJ aims to redress the disproportionate incidence of environmental contamination in communities of the poor.</a:t>
            </a:r>
          </a:p>
          <a:p>
            <a:pPr eaLnBrk="1" hangingPunct="1"/>
            <a:endParaRPr lang="en-IN"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2000"/>
            <a:lum/>
          </a:blip>
          <a:srcRect/>
          <a:stretch>
            <a:fillRect t="-56000" b="-56000"/>
          </a:stretch>
        </a:blipFill>
        <a:effectLst/>
      </p:bgPr>
    </p:bg>
    <p:spTree>
      <p:nvGrpSpPr>
        <p:cNvPr id="1" name=""/>
        <p:cNvGrpSpPr/>
        <p:nvPr/>
      </p:nvGrpSpPr>
      <p:grpSpPr>
        <a:xfrm>
          <a:off x="0" y="0"/>
          <a:ext cx="0" cy="0"/>
          <a:chOff x="0" y="0"/>
          <a:chExt cx="0" cy="0"/>
        </a:xfrm>
      </p:grpSpPr>
      <p:sp>
        <p:nvSpPr>
          <p:cNvPr id="36866" name="Title 1"/>
          <p:cNvSpPr>
            <a:spLocks noGrp="1"/>
          </p:cNvSpPr>
          <p:nvPr>
            <p:ph type="title"/>
          </p:nvPr>
        </p:nvSpPr>
        <p:spPr>
          <a:xfrm>
            <a:off x="39688" y="0"/>
            <a:ext cx="4881562" cy="866775"/>
          </a:xfrm>
          <a:solidFill>
            <a:schemeClr val="accent6"/>
          </a:solidFill>
        </p:spPr>
        <p:txBody>
          <a:bodyPr/>
          <a:lstStyle/>
          <a:p>
            <a:pPr eaLnBrk="1" hangingPunct="1">
              <a:defRPr/>
            </a:pPr>
            <a:r>
              <a:rPr lang="en-IN" altLang="en-US" dirty="0" smtClean="0"/>
              <a:t/>
            </a:r>
            <a:br>
              <a:rPr lang="en-IN" altLang="en-US" dirty="0" smtClean="0"/>
            </a:br>
            <a:r>
              <a:rPr lang="en-IN" altLang="en-US" sz="4000" dirty="0" smtClean="0">
                <a:latin typeface="Times New Roman" pitchFamily="18" charset="0"/>
                <a:cs typeface="Times New Roman" pitchFamily="18" charset="0"/>
              </a:rPr>
              <a:t>Environmental Racism</a:t>
            </a:r>
            <a:r>
              <a:rPr lang="en-IN" altLang="en-US" dirty="0" smtClean="0"/>
              <a:t/>
            </a:r>
            <a:br>
              <a:rPr lang="en-IN" altLang="en-US" dirty="0" smtClean="0"/>
            </a:br>
            <a:endParaRPr lang="en-IN" altLang="en-US" dirty="0" smtClean="0"/>
          </a:p>
        </p:txBody>
      </p:sp>
      <p:sp>
        <p:nvSpPr>
          <p:cNvPr id="36867" name="Content Placeholder 2"/>
          <p:cNvSpPr>
            <a:spLocks noGrp="1"/>
          </p:cNvSpPr>
          <p:nvPr>
            <p:ph idx="1"/>
          </p:nvPr>
        </p:nvSpPr>
        <p:spPr>
          <a:xfrm>
            <a:off x="0" y="930275"/>
            <a:ext cx="12192000" cy="5927725"/>
          </a:xfrm>
        </p:spPr>
        <p:txBody>
          <a:bodyPr/>
          <a:lstStyle/>
          <a:p>
            <a:pPr algn="just" eaLnBrk="1" hangingPunct="1">
              <a:defRPr/>
            </a:pPr>
            <a:r>
              <a:rPr lang="en-IN" altLang="en-US" dirty="0" smtClean="0">
                <a:latin typeface="Times New Roman" pitchFamily="18" charset="0"/>
                <a:cs typeface="Times New Roman" pitchFamily="18" charset="0"/>
              </a:rPr>
              <a:t>Racial discrimination in environmental policy making and the enforcement of regulations and laws, the deliberate targeting of people of colour communities for toxic waste facilities, the official sanctioning of the life threatening presence of poisons and pollutants and the history of excluding people of colour form the environmental movement.</a:t>
            </a:r>
          </a:p>
          <a:p>
            <a:pPr marL="0" indent="0" algn="just" eaLnBrk="1" hangingPunct="1">
              <a:buFont typeface="Arial" charset="0"/>
              <a:buNone/>
              <a:defRPr/>
            </a:pPr>
            <a:endParaRPr lang="en-IN" altLang="en-US" dirty="0" smtClean="0">
              <a:latin typeface="Times New Roman" pitchFamily="18" charset="0"/>
              <a:cs typeface="Times New Roman" pitchFamily="18" charset="0"/>
            </a:endParaRPr>
          </a:p>
          <a:p>
            <a:pPr algn="just" eaLnBrk="1" hangingPunct="1">
              <a:defRPr/>
            </a:pPr>
            <a:r>
              <a:rPr lang="en-US" altLang="en-US" dirty="0" smtClean="0">
                <a:latin typeface="Times New Roman" pitchFamily="18" charset="0"/>
                <a:cs typeface="Times New Roman" pitchFamily="18" charset="0"/>
              </a:rPr>
              <a:t>“We all live on the same planet but we don’t breathe in the same air. Some environments are more equal than others”</a:t>
            </a:r>
          </a:p>
          <a:p>
            <a:pPr algn="just" eaLnBrk="1" hangingPunct="1">
              <a:defRPr/>
            </a:pPr>
            <a:r>
              <a:rPr lang="en-US" altLang="en-US" dirty="0" smtClean="0">
                <a:latin typeface="Times New Roman" pitchFamily="18" charset="0"/>
                <a:cs typeface="Times New Roman" pitchFamily="18" charset="0"/>
              </a:rPr>
              <a:t>Communities living in sacrifice zones</a:t>
            </a:r>
          </a:p>
          <a:p>
            <a:pPr algn="just" eaLnBrk="1" hangingPunct="1">
              <a:defRPr/>
            </a:pPr>
            <a:r>
              <a:rPr lang="en-IN" altLang="en-US" dirty="0" smtClean="0">
                <a:latin typeface="Times New Roman" pitchFamily="18" charset="0"/>
                <a:cs typeface="Times New Roman" pitchFamily="18" charset="0"/>
              </a:rPr>
              <a:t>Risk burdens localized but benefits generalized</a:t>
            </a:r>
          </a:p>
          <a:p>
            <a:pPr algn="just" eaLnBrk="1" hangingPunct="1">
              <a:defRPr/>
            </a:pPr>
            <a:r>
              <a:rPr lang="en-IN" altLang="en-US" dirty="0" smtClean="0">
                <a:latin typeface="Times New Roman" pitchFamily="18" charset="0"/>
                <a:cs typeface="Times New Roman" pitchFamily="18" charset="0"/>
              </a:rPr>
              <a:t>Disparities created, tolerated and institutionalized by local, state and government action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2000"/>
            <a:lum/>
          </a:blip>
          <a:srcRect/>
          <a:stretch>
            <a:fillRect t="-14000" b="-14000"/>
          </a:stretch>
        </a:blipFill>
        <a:effectLst/>
      </p:bgPr>
    </p:bg>
    <p:spTree>
      <p:nvGrpSpPr>
        <p:cNvPr id="1" name=""/>
        <p:cNvGrpSpPr/>
        <p:nvPr/>
      </p:nvGrpSpPr>
      <p:grpSpPr>
        <a:xfrm>
          <a:off x="0" y="0"/>
          <a:ext cx="0" cy="0"/>
          <a:chOff x="0" y="0"/>
          <a:chExt cx="0" cy="0"/>
        </a:xfrm>
      </p:grpSpPr>
      <p:sp>
        <p:nvSpPr>
          <p:cNvPr id="37890" name="Title 1"/>
          <p:cNvSpPr>
            <a:spLocks noGrp="1"/>
          </p:cNvSpPr>
          <p:nvPr>
            <p:ph type="title"/>
          </p:nvPr>
        </p:nvSpPr>
        <p:spPr>
          <a:xfrm>
            <a:off x="0" y="0"/>
            <a:ext cx="4014788" cy="858838"/>
          </a:xfrm>
          <a:solidFill>
            <a:schemeClr val="accent6"/>
          </a:solidFill>
        </p:spPr>
        <p:txBody>
          <a:bodyPr/>
          <a:lstStyle/>
          <a:p>
            <a:pPr eaLnBrk="1" hangingPunct="1">
              <a:defRPr/>
            </a:pPr>
            <a:r>
              <a:rPr lang="en-IN" altLang="en-US" sz="4000" dirty="0" smtClean="0">
                <a:latin typeface="Times New Roman" pitchFamily="18" charset="0"/>
                <a:cs typeface="Times New Roman" pitchFamily="18" charset="0"/>
              </a:rPr>
              <a:t>Dimensions of EJ</a:t>
            </a:r>
          </a:p>
        </p:txBody>
      </p:sp>
      <p:sp>
        <p:nvSpPr>
          <p:cNvPr id="37891" name="Content Placeholder 2"/>
          <p:cNvSpPr>
            <a:spLocks noGrp="1"/>
          </p:cNvSpPr>
          <p:nvPr>
            <p:ph idx="1"/>
          </p:nvPr>
        </p:nvSpPr>
        <p:spPr>
          <a:xfrm>
            <a:off x="0" y="938213"/>
            <a:ext cx="12192000" cy="5919787"/>
          </a:xfrm>
        </p:spPr>
        <p:txBody>
          <a:bodyPr/>
          <a:lstStyle/>
          <a:p>
            <a:pPr eaLnBrk="1" hangingPunct="1">
              <a:lnSpc>
                <a:spcPct val="150000"/>
              </a:lnSpc>
            </a:pPr>
            <a:endParaRPr lang="en-IN" altLang="en-US" smtClean="0">
              <a:latin typeface="Times New Roman" pitchFamily="18" charset="0"/>
              <a:cs typeface="Times New Roman" pitchFamily="18" charset="0"/>
            </a:endParaRPr>
          </a:p>
          <a:p>
            <a:pPr eaLnBrk="1" hangingPunct="1">
              <a:lnSpc>
                <a:spcPct val="150000"/>
              </a:lnSpc>
            </a:pPr>
            <a:r>
              <a:rPr lang="en-IN" altLang="en-US" smtClean="0">
                <a:latin typeface="Times New Roman" pitchFamily="18" charset="0"/>
                <a:cs typeface="Times New Roman" pitchFamily="18" charset="0"/>
              </a:rPr>
              <a:t>Converting rivers into ditches and uninhibited sand mining</a:t>
            </a:r>
          </a:p>
          <a:p>
            <a:pPr eaLnBrk="1" hangingPunct="1">
              <a:lnSpc>
                <a:spcPct val="150000"/>
              </a:lnSpc>
            </a:pPr>
            <a:r>
              <a:rPr lang="en-IN" altLang="en-US" smtClean="0">
                <a:latin typeface="Times New Roman" pitchFamily="18" charset="0"/>
                <a:cs typeface="Times New Roman" pitchFamily="18" charset="0"/>
              </a:rPr>
              <a:t>Cultivation lands converted to residential plots</a:t>
            </a:r>
          </a:p>
          <a:p>
            <a:pPr eaLnBrk="1" hangingPunct="1">
              <a:lnSpc>
                <a:spcPct val="150000"/>
              </a:lnSpc>
            </a:pPr>
            <a:r>
              <a:rPr lang="en-IN" altLang="en-US" smtClean="0">
                <a:latin typeface="Times New Roman" pitchFamily="18" charset="0"/>
                <a:cs typeface="Times New Roman" pitchFamily="18" charset="0"/>
              </a:rPr>
              <a:t>Uncontrolled pollution from industries</a:t>
            </a:r>
          </a:p>
          <a:p>
            <a:pPr eaLnBrk="1" hangingPunct="1">
              <a:lnSpc>
                <a:spcPct val="150000"/>
              </a:lnSpc>
            </a:pPr>
            <a:r>
              <a:rPr lang="en-IN" altLang="en-US" smtClean="0">
                <a:latin typeface="Times New Roman" pitchFamily="18" charset="0"/>
                <a:cs typeface="Times New Roman" pitchFamily="18" charset="0"/>
              </a:rPr>
              <a:t>Building of dams in tribal lands</a:t>
            </a:r>
          </a:p>
          <a:p>
            <a:pPr eaLnBrk="1" hangingPunct="1">
              <a:lnSpc>
                <a:spcPct val="150000"/>
              </a:lnSpc>
            </a:pPr>
            <a:r>
              <a:rPr lang="en-IN" altLang="en-US" smtClean="0">
                <a:latin typeface="Times New Roman" pitchFamily="18" charset="0"/>
                <a:cs typeface="Times New Roman" pitchFamily="18" charset="0"/>
              </a:rPr>
              <a:t>Their habitats sold to industrialists for their mineral wealth</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4000" r="-4000"/>
          </a:stretch>
        </a:blipFill>
        <a:effectLst/>
      </p:bgPr>
    </p:bg>
    <p:spTree>
      <p:nvGrpSpPr>
        <p:cNvPr id="1" name=""/>
        <p:cNvGrpSpPr/>
        <p:nvPr/>
      </p:nvGrpSpPr>
      <p:grpSpPr>
        <a:xfrm>
          <a:off x="0" y="0"/>
          <a:ext cx="0" cy="0"/>
          <a:chOff x="0" y="0"/>
          <a:chExt cx="0" cy="0"/>
        </a:xfrm>
      </p:grpSpPr>
      <p:sp>
        <p:nvSpPr>
          <p:cNvPr id="38914" name="Title 1"/>
          <p:cNvSpPr>
            <a:spLocks noGrp="1"/>
          </p:cNvSpPr>
          <p:nvPr>
            <p:ph type="title"/>
          </p:nvPr>
        </p:nvSpPr>
        <p:spPr>
          <a:xfrm>
            <a:off x="0" y="0"/>
            <a:ext cx="4579938" cy="811213"/>
          </a:xfrm>
          <a:solidFill>
            <a:schemeClr val="accent6"/>
          </a:solidFill>
        </p:spPr>
        <p:txBody>
          <a:bodyPr/>
          <a:lstStyle/>
          <a:p>
            <a:pPr>
              <a:defRPr/>
            </a:pPr>
            <a:r>
              <a:rPr lang="en-US" sz="3600" dirty="0" smtClean="0">
                <a:latin typeface="Times New Roman" pitchFamily="18" charset="0"/>
                <a:cs typeface="Times New Roman" pitchFamily="18" charset="0"/>
              </a:rPr>
              <a:t>EJ Movements in India</a:t>
            </a:r>
            <a:endParaRPr lang="en-IN" sz="3600" dirty="0" smtClean="0">
              <a:latin typeface="Times New Roman" pitchFamily="18" charset="0"/>
              <a:cs typeface="Times New Roman" pitchFamily="18" charset="0"/>
            </a:endParaRPr>
          </a:p>
        </p:txBody>
      </p:sp>
      <p:sp>
        <p:nvSpPr>
          <p:cNvPr id="38915" name="Content Placeholder 2"/>
          <p:cNvSpPr>
            <a:spLocks noGrp="1"/>
          </p:cNvSpPr>
          <p:nvPr>
            <p:ph idx="1"/>
          </p:nvPr>
        </p:nvSpPr>
        <p:spPr>
          <a:xfrm>
            <a:off x="0" y="890588"/>
            <a:ext cx="12192000" cy="5967412"/>
          </a:xfrm>
        </p:spPr>
        <p:txBody>
          <a:bodyPr/>
          <a:lstStyle/>
          <a:p>
            <a:pPr>
              <a:lnSpc>
                <a:spcPct val="100000"/>
              </a:lnSpc>
            </a:pPr>
            <a:r>
              <a:rPr lang="en-US" smtClean="0">
                <a:latin typeface="Times New Roman" pitchFamily="18" charset="0"/>
                <a:cs typeface="Times New Roman" pitchFamily="18" charset="0"/>
              </a:rPr>
              <a:t>Bhopal Gas Tragedy: Methyl Isocyanate Poisoning</a:t>
            </a:r>
          </a:p>
          <a:p>
            <a:pPr>
              <a:lnSpc>
                <a:spcPct val="100000"/>
              </a:lnSpc>
            </a:pPr>
            <a:r>
              <a:rPr lang="en-US" smtClean="0">
                <a:latin typeface="Times New Roman" pitchFamily="18" charset="0"/>
                <a:cs typeface="Times New Roman" pitchFamily="18" charset="0"/>
              </a:rPr>
              <a:t>Deaths : 3,000- 8000; 8000 later deaths</a:t>
            </a:r>
          </a:p>
          <a:p>
            <a:pPr>
              <a:lnSpc>
                <a:spcPct val="100000"/>
              </a:lnSpc>
            </a:pPr>
            <a:r>
              <a:rPr lang="en-US" smtClean="0">
                <a:latin typeface="Times New Roman" pitchFamily="18" charset="0"/>
                <a:cs typeface="Times New Roman" pitchFamily="18" charset="0"/>
              </a:rPr>
              <a:t>The Continuing Struggle for justice</a:t>
            </a:r>
          </a:p>
          <a:p>
            <a:pPr>
              <a:lnSpc>
                <a:spcPct val="100000"/>
              </a:lnSpc>
            </a:pPr>
            <a:r>
              <a:rPr lang="en-US" smtClean="0">
                <a:latin typeface="Times New Roman" pitchFamily="18" charset="0"/>
                <a:cs typeface="Times New Roman" pitchFamily="18" charset="0"/>
              </a:rPr>
              <a:t>The Ticking Bomb: GAIL’s 3,000 cr. Pipeline project through the agricultural fields of Coimbatore, Erode, Salem, Krishnagiri to Bangalore.</a:t>
            </a:r>
          </a:p>
          <a:p>
            <a:pPr>
              <a:lnSpc>
                <a:spcPct val="100000"/>
              </a:lnSpc>
            </a:pPr>
            <a:r>
              <a:rPr lang="en-US" smtClean="0">
                <a:latin typeface="Times New Roman" pitchFamily="18" charset="0"/>
                <a:cs typeface="Times New Roman" pitchFamily="18" charset="0"/>
              </a:rPr>
              <a:t>More than 1,20,000 fruit bearing trees would have to be uprooted for laying the pipes</a:t>
            </a:r>
          </a:p>
          <a:p>
            <a:pPr>
              <a:lnSpc>
                <a:spcPct val="100000"/>
              </a:lnSpc>
            </a:pPr>
            <a:r>
              <a:rPr lang="en-US" smtClean="0">
                <a:latin typeface="Times New Roman" pitchFamily="18" charset="0"/>
                <a:cs typeface="Times New Roman" pitchFamily="18" charset="0"/>
              </a:rPr>
              <a:t>Demand: change the alignment of pipeline</a:t>
            </a:r>
          </a:p>
          <a:p>
            <a:pPr>
              <a:lnSpc>
                <a:spcPct val="100000"/>
              </a:lnSpc>
            </a:pPr>
            <a:r>
              <a:rPr lang="en-US" smtClean="0">
                <a:latin typeface="Times New Roman" pitchFamily="18" charset="0"/>
                <a:cs typeface="Times New Roman" pitchFamily="18" charset="0"/>
              </a:rPr>
              <a:t>Collectors directed to firmly enforce law. </a:t>
            </a:r>
            <a:endParaRPr lang="en-IN"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t="-3000" b="-3000"/>
          </a:stretch>
        </a:blipFill>
        <a:effectLst/>
      </p:bgPr>
    </p:bg>
    <p:spTree>
      <p:nvGrpSpPr>
        <p:cNvPr id="1" name=""/>
        <p:cNvGrpSpPr/>
        <p:nvPr/>
      </p:nvGrpSpPr>
      <p:grpSpPr>
        <a:xfrm>
          <a:off x="0" y="0"/>
          <a:ext cx="0" cy="0"/>
          <a:chOff x="0" y="0"/>
          <a:chExt cx="0" cy="0"/>
        </a:xfrm>
      </p:grpSpPr>
      <p:sp>
        <p:nvSpPr>
          <p:cNvPr id="39938" name="Title 1"/>
          <p:cNvSpPr>
            <a:spLocks noGrp="1"/>
          </p:cNvSpPr>
          <p:nvPr>
            <p:ph type="title"/>
          </p:nvPr>
        </p:nvSpPr>
        <p:spPr>
          <a:xfrm>
            <a:off x="0" y="0"/>
            <a:ext cx="8031163" cy="1001713"/>
          </a:xfrm>
          <a:solidFill>
            <a:schemeClr val="accent6"/>
          </a:solidFill>
        </p:spPr>
        <p:txBody>
          <a:bodyPr/>
          <a:lstStyle/>
          <a:p>
            <a:pPr eaLnBrk="1" hangingPunct="1">
              <a:defRPr/>
            </a:pPr>
            <a:r>
              <a:rPr lang="en-IN" altLang="en-US" dirty="0" smtClean="0"/>
              <a:t>Environmental Justice Criticism</a:t>
            </a:r>
          </a:p>
        </p:txBody>
      </p:sp>
      <p:sp>
        <p:nvSpPr>
          <p:cNvPr id="39939" name="Content Placeholder 2"/>
          <p:cNvSpPr>
            <a:spLocks noGrp="1"/>
          </p:cNvSpPr>
          <p:nvPr>
            <p:ph idx="1"/>
          </p:nvPr>
        </p:nvSpPr>
        <p:spPr>
          <a:xfrm>
            <a:off x="0" y="1025525"/>
            <a:ext cx="12192000" cy="5605463"/>
          </a:xfrm>
        </p:spPr>
        <p:txBody>
          <a:bodyPr/>
          <a:lstStyle/>
          <a:p>
            <a:pPr eaLnBrk="1" hangingPunct="1"/>
            <a:r>
              <a:rPr lang="en-IN" smtClean="0">
                <a:latin typeface="Times New Roman" pitchFamily="18" charset="0"/>
                <a:cs typeface="Times New Roman" pitchFamily="18" charset="0"/>
              </a:rPr>
              <a:t>Ecocriticism puts human figures at the margin</a:t>
            </a:r>
          </a:p>
          <a:p>
            <a:pPr eaLnBrk="1" hangingPunct="1"/>
            <a:r>
              <a:rPr lang="en-IN" smtClean="0">
                <a:latin typeface="Times New Roman" pitchFamily="18" charset="0"/>
                <a:cs typeface="Times New Roman" pitchFamily="18" charset="0"/>
              </a:rPr>
              <a:t>EJ Criticism : T.V. Reed: “To foster new work that understands and elaborates the crucial connection between environmental concerns and social justice in the context of ecocriticism”</a:t>
            </a:r>
          </a:p>
          <a:p>
            <a:pPr eaLnBrk="1" hangingPunct="1"/>
            <a:r>
              <a:rPr lang="en-IN" smtClean="0">
                <a:latin typeface="Times New Roman" pitchFamily="18" charset="0"/>
                <a:cs typeface="Times New Roman" pitchFamily="18" charset="0"/>
              </a:rPr>
              <a:t>What can EJ Criticism Do?</a:t>
            </a:r>
          </a:p>
          <a:p>
            <a:pPr eaLnBrk="1" hangingPunct="1"/>
            <a:r>
              <a:rPr lang="en-IN" smtClean="0">
                <a:latin typeface="Times New Roman" pitchFamily="18" charset="0"/>
                <a:cs typeface="Times New Roman" pitchFamily="18" charset="0"/>
              </a:rPr>
              <a:t>Focus on texts that show how environmental degradation and hazards affect the poor.</a:t>
            </a:r>
          </a:p>
          <a:p>
            <a:pPr eaLnBrk="1" hangingPunct="1"/>
            <a:r>
              <a:rPr lang="en-IN" smtClean="0">
                <a:latin typeface="Times New Roman" pitchFamily="18" charset="0"/>
                <a:cs typeface="Times New Roman" pitchFamily="18" charset="0"/>
              </a:rPr>
              <a:t>How has the class divide lead to greater environmental irresponsibility.</a:t>
            </a:r>
          </a:p>
          <a:p>
            <a:pPr eaLnBrk="1" hangingPunct="1"/>
            <a:r>
              <a:rPr lang="en-IN" smtClean="0">
                <a:latin typeface="Times New Roman" pitchFamily="18" charset="0"/>
                <a:cs typeface="Times New Roman" pitchFamily="18" charset="0"/>
              </a:rPr>
              <a:t>How can worker safety and environmental safety be brought together?</a:t>
            </a:r>
          </a:p>
          <a:p>
            <a:pPr eaLnBrk="1" hangingPunct="1"/>
            <a:r>
              <a:rPr lang="en-IN" smtClean="0">
                <a:latin typeface="Times New Roman" pitchFamily="18" charset="0"/>
                <a:cs typeface="Times New Roman" pitchFamily="18" charset="0"/>
              </a:rPr>
              <a:t>Foregrounding texts written by the coloured and the Third World writers</a:t>
            </a:r>
          </a:p>
          <a:p>
            <a:pPr eaLnBrk="1" hangingPunct="1"/>
            <a:r>
              <a:rPr lang="en-IN" smtClean="0">
                <a:latin typeface="Times New Roman" pitchFamily="18" charset="0"/>
                <a:cs typeface="Times New Roman" pitchFamily="18" charset="0"/>
              </a:rPr>
              <a:t>EJ criticism adds a new dimension to ecocriticism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UMATHI\Desktop\gvg\k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6688"/>
            <a:ext cx="12192000" cy="669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t="-15000" b="-15000"/>
          </a:stretch>
        </a:blipFill>
        <a:effectLst/>
      </p:bgPr>
    </p:bg>
    <p:spTree>
      <p:nvGrpSpPr>
        <p:cNvPr id="1" name=""/>
        <p:cNvGrpSpPr/>
        <p:nvPr/>
      </p:nvGrpSpPr>
      <p:grpSpPr>
        <a:xfrm>
          <a:off x="0" y="0"/>
          <a:ext cx="0" cy="0"/>
          <a:chOff x="0" y="0"/>
          <a:chExt cx="0" cy="0"/>
        </a:xfrm>
      </p:grpSpPr>
      <p:sp>
        <p:nvSpPr>
          <p:cNvPr id="40962" name="Title 1"/>
          <p:cNvSpPr>
            <a:spLocks noGrp="1"/>
          </p:cNvSpPr>
          <p:nvPr>
            <p:ph type="title"/>
          </p:nvPr>
        </p:nvSpPr>
        <p:spPr>
          <a:xfrm>
            <a:off x="0" y="0"/>
            <a:ext cx="6257925" cy="882650"/>
          </a:xfrm>
          <a:solidFill>
            <a:schemeClr val="accent6"/>
          </a:solidFill>
        </p:spPr>
        <p:txBody>
          <a:bodyPr/>
          <a:lstStyle/>
          <a:p>
            <a:pPr eaLnBrk="1" hangingPunct="1">
              <a:defRPr/>
            </a:pPr>
            <a:r>
              <a:rPr lang="en-IN" altLang="en-US" i="1" dirty="0" err="1" smtClean="0"/>
              <a:t>Enmahaje</a:t>
            </a:r>
            <a:r>
              <a:rPr lang="en-IN" altLang="en-US" dirty="0" smtClean="0"/>
              <a:t> as an EJ Text</a:t>
            </a:r>
          </a:p>
        </p:txBody>
      </p:sp>
      <p:sp>
        <p:nvSpPr>
          <p:cNvPr id="17411" name="Content Placeholder 2"/>
          <p:cNvSpPr>
            <a:spLocks noGrp="1"/>
          </p:cNvSpPr>
          <p:nvPr>
            <p:ph idx="1"/>
          </p:nvPr>
        </p:nvSpPr>
        <p:spPr>
          <a:xfrm>
            <a:off x="0" y="922338"/>
            <a:ext cx="12192000" cy="5935662"/>
          </a:xfrm>
        </p:spPr>
        <p:txBody>
          <a:bodyPr/>
          <a:lstStyle/>
          <a:p>
            <a:pPr eaLnBrk="1" hangingPunct="1">
              <a:defRPr/>
            </a:pPr>
            <a:r>
              <a:rPr lang="en-IN" altLang="en-US" dirty="0" smtClean="0">
                <a:latin typeface="Times New Roman" pitchFamily="18" charset="0"/>
                <a:cs typeface="Times New Roman" pitchFamily="18" charset="0"/>
              </a:rPr>
              <a:t>Novel a refraction of historical actualities</a:t>
            </a:r>
          </a:p>
          <a:p>
            <a:pPr eaLnBrk="1" hangingPunct="1">
              <a:defRPr/>
            </a:pPr>
            <a:r>
              <a:rPr lang="en-IN" altLang="en-US" dirty="0" smtClean="0">
                <a:latin typeface="Times New Roman" pitchFamily="18" charset="0"/>
                <a:cs typeface="Times New Roman" pitchFamily="18" charset="0"/>
              </a:rPr>
              <a:t>The poor and the innocent targeted</a:t>
            </a:r>
          </a:p>
          <a:p>
            <a:pPr eaLnBrk="1" hangingPunct="1">
              <a:defRPr/>
            </a:pPr>
            <a:r>
              <a:rPr lang="en-IN" altLang="en-US" dirty="0" smtClean="0">
                <a:latin typeface="Times New Roman" pitchFamily="18" charset="0"/>
                <a:cs typeface="Times New Roman" pitchFamily="18" charset="0"/>
              </a:rPr>
              <a:t>The officials do not drink water or tender coconut from </a:t>
            </a:r>
            <a:r>
              <a:rPr lang="en-IN" altLang="en-US" dirty="0" err="1" smtClean="0">
                <a:latin typeface="Times New Roman" pitchFamily="18" charset="0"/>
                <a:cs typeface="Times New Roman" pitchFamily="18" charset="0"/>
              </a:rPr>
              <a:t>Enmahaje</a:t>
            </a:r>
            <a:endParaRPr lang="en-IN" altLang="en-US" dirty="0" smtClean="0">
              <a:latin typeface="Times New Roman" pitchFamily="18" charset="0"/>
              <a:cs typeface="Times New Roman" pitchFamily="18" charset="0"/>
            </a:endParaRPr>
          </a:p>
          <a:p>
            <a:pPr eaLnBrk="1" hangingPunct="1">
              <a:defRPr/>
            </a:pPr>
            <a:r>
              <a:rPr lang="en-IN" altLang="en-US" dirty="0" smtClean="0">
                <a:latin typeface="Times New Roman" pitchFamily="18" charset="0"/>
                <a:cs typeface="Times New Roman" pitchFamily="18" charset="0"/>
              </a:rPr>
              <a:t>Records accurately the problem, the affected communities and their struggle for justice</a:t>
            </a:r>
          </a:p>
          <a:p>
            <a:pPr eaLnBrk="1" hangingPunct="1">
              <a:defRPr/>
            </a:pPr>
            <a:r>
              <a:rPr lang="en-US" altLang="en-US" dirty="0" smtClean="0">
                <a:latin typeface="Times New Roman" pitchFamily="18" charset="0"/>
                <a:cs typeface="Times New Roman" pitchFamily="18" charset="0"/>
              </a:rPr>
              <a:t>Double victimization of </a:t>
            </a:r>
            <a:r>
              <a:rPr lang="en-US" altLang="en-US" dirty="0" err="1" smtClean="0">
                <a:latin typeface="Times New Roman" pitchFamily="18" charset="0"/>
                <a:cs typeface="Times New Roman" pitchFamily="18" charset="0"/>
              </a:rPr>
              <a:t>Muthalamada</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endosulfan</a:t>
            </a:r>
            <a:r>
              <a:rPr lang="en-US" altLang="en-US" dirty="0" smtClean="0">
                <a:latin typeface="Times New Roman" pitchFamily="18" charset="0"/>
                <a:cs typeface="Times New Roman" pitchFamily="18" charset="0"/>
              </a:rPr>
              <a:t> victims</a:t>
            </a:r>
          </a:p>
          <a:p>
            <a:pPr eaLnBrk="1" hangingPunct="1">
              <a:defRPr/>
            </a:pPr>
            <a:r>
              <a:rPr lang="en-US" altLang="en-US" dirty="0" smtClean="0">
                <a:latin typeface="Times New Roman" pitchFamily="18" charset="0"/>
                <a:cs typeface="Times New Roman" pitchFamily="18" charset="0"/>
              </a:rPr>
              <a:t>188 living victims; 77 chronically ill</a:t>
            </a:r>
          </a:p>
          <a:p>
            <a:pPr eaLnBrk="1" hangingPunct="1">
              <a:defRPr/>
            </a:pPr>
            <a:r>
              <a:rPr lang="en-US" altLang="en-US" dirty="0" smtClean="0">
                <a:latin typeface="Times New Roman" pitchFamily="18" charset="0"/>
                <a:cs typeface="Times New Roman" pitchFamily="18" charset="0"/>
              </a:rPr>
              <a:t>“As poor Dalit and tribal coolie workers, we remain unorganized. Struggling even to get a decent pay for the hard work in farm lands, we are incapable of </a:t>
            </a:r>
            <a:r>
              <a:rPr lang="en-US" altLang="en-US" dirty="0" err="1" smtClean="0">
                <a:latin typeface="Times New Roman" pitchFamily="18" charset="0"/>
                <a:cs typeface="Times New Roman" pitchFamily="18" charset="0"/>
              </a:rPr>
              <a:t>organising</a:t>
            </a:r>
            <a:r>
              <a:rPr lang="en-US" altLang="en-US" dirty="0" smtClean="0">
                <a:latin typeface="Times New Roman" pitchFamily="18" charset="0"/>
                <a:cs typeface="Times New Roman" pitchFamily="18" charset="0"/>
              </a:rPr>
              <a:t> a </a:t>
            </a:r>
            <a:r>
              <a:rPr lang="en-US" altLang="en-US" dirty="0" err="1" smtClean="0">
                <a:latin typeface="Times New Roman" pitchFamily="18" charset="0"/>
                <a:cs typeface="Times New Roman" pitchFamily="18" charset="0"/>
              </a:rPr>
              <a:t>Kasarkod</a:t>
            </a:r>
            <a:r>
              <a:rPr lang="en-US" altLang="en-US" dirty="0" smtClean="0">
                <a:latin typeface="Times New Roman" pitchFamily="18" charset="0"/>
                <a:cs typeface="Times New Roman" pitchFamily="18" charset="0"/>
              </a:rPr>
              <a:t> model struggle”, </a:t>
            </a:r>
            <a:r>
              <a:rPr lang="en-US" altLang="en-US" dirty="0" err="1" smtClean="0">
                <a:latin typeface="Times New Roman" pitchFamily="18" charset="0"/>
                <a:cs typeface="Times New Roman" pitchFamily="18" charset="0"/>
              </a:rPr>
              <a:t>Chandran</a:t>
            </a:r>
            <a:r>
              <a:rPr lang="en-US" altLang="en-US" dirty="0" smtClean="0">
                <a:latin typeface="Times New Roman" pitchFamily="18" charset="0"/>
                <a:cs typeface="Times New Roman" pitchFamily="18" charset="0"/>
              </a:rPr>
              <a:t> to The Hindu</a:t>
            </a:r>
          </a:p>
          <a:p>
            <a:pPr eaLnBrk="1" hangingPunct="1">
              <a:defRPr/>
            </a:pPr>
            <a:r>
              <a:rPr lang="en-US" altLang="en-US" dirty="0" smtClean="0">
                <a:latin typeface="Times New Roman" pitchFamily="18" charset="0"/>
                <a:cs typeface="Times New Roman" pitchFamily="18" charset="0"/>
              </a:rPr>
              <a:t>The deadly manual spray</a:t>
            </a:r>
          </a:p>
          <a:p>
            <a:pPr eaLnBrk="1" hangingPunct="1">
              <a:defRPr/>
            </a:pPr>
            <a:r>
              <a:rPr lang="en-US" altLang="en-US" dirty="0" smtClean="0">
                <a:latin typeface="Times New Roman" pitchFamily="18" charset="0"/>
                <a:cs typeface="Times New Roman" pitchFamily="18" charset="0"/>
              </a:rPr>
              <a:t>NHRC sought an exclusive report</a:t>
            </a:r>
          </a:p>
          <a:p>
            <a:pPr eaLnBrk="1" hangingPunct="1">
              <a:defRPr/>
            </a:pPr>
            <a:endParaRPr lang="en-US" altLang="en-US" dirty="0" smtClean="0"/>
          </a:p>
          <a:p>
            <a:pPr marL="0" indent="0" eaLnBrk="1" hangingPunct="1">
              <a:buFont typeface="Arial" charset="0"/>
              <a:buNone/>
              <a:defRPr/>
            </a:pPr>
            <a:endParaRPr lang="en-US" altLang="en-US" dirty="0" smtClean="0"/>
          </a:p>
          <a:p>
            <a:pPr eaLnBrk="1" hangingPunct="1">
              <a:defRPr/>
            </a:pPr>
            <a:endParaRPr lang="en-IN" altLang="en-U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t="-83000" b="-83000"/>
          </a:stretch>
        </a:blipFill>
        <a:effectLst/>
      </p:bgPr>
    </p:bg>
    <p:spTree>
      <p:nvGrpSpPr>
        <p:cNvPr id="1" name=""/>
        <p:cNvGrpSpPr/>
        <p:nvPr/>
      </p:nvGrpSpPr>
      <p:grpSpPr>
        <a:xfrm>
          <a:off x="0" y="0"/>
          <a:ext cx="0" cy="0"/>
          <a:chOff x="0" y="0"/>
          <a:chExt cx="0" cy="0"/>
        </a:xfrm>
      </p:grpSpPr>
      <p:sp>
        <p:nvSpPr>
          <p:cNvPr id="41986" name="Title 1"/>
          <p:cNvSpPr>
            <a:spLocks noGrp="1"/>
          </p:cNvSpPr>
          <p:nvPr>
            <p:ph type="title"/>
          </p:nvPr>
        </p:nvSpPr>
        <p:spPr>
          <a:xfrm>
            <a:off x="0" y="0"/>
            <a:ext cx="4873625" cy="708025"/>
          </a:xfrm>
          <a:solidFill>
            <a:schemeClr val="accent6"/>
          </a:solidFill>
        </p:spPr>
        <p:txBody>
          <a:bodyPr/>
          <a:lstStyle/>
          <a:p>
            <a:pPr>
              <a:defRPr/>
            </a:pPr>
            <a:r>
              <a:rPr lang="en-US" sz="3200" i="1" dirty="0" smtClean="0">
                <a:latin typeface="Times New Roman" pitchFamily="18" charset="0"/>
                <a:cs typeface="Times New Roman" pitchFamily="18" charset="0"/>
              </a:rPr>
              <a:t>Silent Spring</a:t>
            </a:r>
            <a:r>
              <a:rPr lang="en-US" sz="3200" dirty="0" smtClean="0">
                <a:latin typeface="Times New Roman" pitchFamily="18" charset="0"/>
                <a:cs typeface="Times New Roman" pitchFamily="18" charset="0"/>
              </a:rPr>
              <a:t> and </a:t>
            </a:r>
            <a:r>
              <a:rPr lang="en-US" sz="3200" i="1" dirty="0" err="1" smtClean="0">
                <a:latin typeface="Times New Roman" pitchFamily="18" charset="0"/>
                <a:cs typeface="Times New Roman" pitchFamily="18" charset="0"/>
              </a:rPr>
              <a:t>Enmahaje</a:t>
            </a:r>
            <a:endParaRPr lang="en-IN" sz="3200" i="1" dirty="0" smtClean="0">
              <a:latin typeface="Times New Roman" pitchFamily="18" charset="0"/>
              <a:cs typeface="Times New Roman" pitchFamily="18" charset="0"/>
            </a:endParaRPr>
          </a:p>
        </p:txBody>
      </p:sp>
      <p:sp>
        <p:nvSpPr>
          <p:cNvPr id="41987" name="Content Placeholder 2"/>
          <p:cNvSpPr>
            <a:spLocks noGrp="1"/>
          </p:cNvSpPr>
          <p:nvPr>
            <p:ph idx="1"/>
          </p:nvPr>
        </p:nvSpPr>
        <p:spPr>
          <a:xfrm>
            <a:off x="0" y="1128713"/>
            <a:ext cx="11353800" cy="5729287"/>
          </a:xfrm>
        </p:spPr>
        <p:txBody>
          <a:bodyPr/>
          <a:lstStyle/>
          <a:p>
            <a:pPr eaLnBrk="1" hangingPunct="1"/>
            <a:endParaRPr lang="en-IN" altLang="en-US" smtClean="0"/>
          </a:p>
          <a:p>
            <a:pPr eaLnBrk="1" hangingPunct="1"/>
            <a:endParaRPr lang="en-IN" altLang="en-US" smtClean="0"/>
          </a:p>
          <a:p>
            <a:pPr eaLnBrk="1" hangingPunct="1">
              <a:lnSpc>
                <a:spcPct val="150000"/>
              </a:lnSpc>
            </a:pPr>
            <a:r>
              <a:rPr lang="en-IN" altLang="en-US" smtClean="0">
                <a:latin typeface="Times New Roman" pitchFamily="18" charset="0"/>
                <a:cs typeface="Times New Roman" pitchFamily="18" charset="0"/>
              </a:rPr>
              <a:t>A resonance of Rachel Carson’s </a:t>
            </a:r>
            <a:r>
              <a:rPr lang="en-IN" altLang="en-US" i="1" smtClean="0">
                <a:latin typeface="Times New Roman" pitchFamily="18" charset="0"/>
                <a:cs typeface="Times New Roman" pitchFamily="18" charset="0"/>
              </a:rPr>
              <a:t>Silent Spring</a:t>
            </a:r>
            <a:r>
              <a:rPr lang="en-IN" altLang="en-US" smtClean="0">
                <a:latin typeface="Times New Roman" pitchFamily="18" charset="0"/>
                <a:cs typeface="Times New Roman" pitchFamily="18" charset="0"/>
              </a:rPr>
              <a:t> (1962)</a:t>
            </a:r>
          </a:p>
          <a:p>
            <a:pPr eaLnBrk="1" hangingPunct="1">
              <a:lnSpc>
                <a:spcPct val="150000"/>
              </a:lnSpc>
            </a:pPr>
            <a:r>
              <a:rPr lang="en-US" altLang="en-US" smtClean="0">
                <a:latin typeface="Times New Roman" pitchFamily="18" charset="0"/>
                <a:cs typeface="Times New Roman" pitchFamily="18" charset="0"/>
              </a:rPr>
              <a:t>Documented the detrimental effects of DDT on the environment.</a:t>
            </a:r>
          </a:p>
          <a:p>
            <a:pPr eaLnBrk="1" hangingPunct="1">
              <a:lnSpc>
                <a:spcPct val="150000"/>
              </a:lnSpc>
            </a:pPr>
            <a:r>
              <a:rPr lang="en-US" altLang="en-US" smtClean="0">
                <a:latin typeface="Times New Roman" pitchFamily="18" charset="0"/>
                <a:cs typeface="Times New Roman" pitchFamily="18" charset="0"/>
              </a:rPr>
              <a:t>The ban in 1972</a:t>
            </a:r>
            <a:endParaRPr lang="en-IN" altLang="en-US" smtClean="0">
              <a:latin typeface="Times New Roman" pitchFamily="18" charset="0"/>
              <a:cs typeface="Times New Roman" pitchFamily="18" charset="0"/>
            </a:endParaRPr>
          </a:p>
          <a:p>
            <a:pPr eaLnBrk="1" hangingPunct="1">
              <a:lnSpc>
                <a:spcPct val="150000"/>
              </a:lnSpc>
            </a:pPr>
            <a:r>
              <a:rPr lang="en-IN" altLang="en-US" smtClean="0">
                <a:latin typeface="Times New Roman" pitchFamily="18" charset="0"/>
                <a:cs typeface="Times New Roman" pitchFamily="18" charset="0"/>
              </a:rPr>
              <a:t>Neelakandan’s mantra piecered the silence of nature: “</a:t>
            </a:r>
            <a:r>
              <a:rPr lang="en-IN" altLang="en-US" i="1" smtClean="0">
                <a:latin typeface="Times New Roman" pitchFamily="18" charset="0"/>
                <a:cs typeface="Times New Roman" pitchFamily="18" charset="0"/>
              </a:rPr>
              <a:t>Nisaptham poonda iyarkaiyai nookip painthu paraviyathu</a:t>
            </a:r>
            <a:r>
              <a:rPr lang="en-IN" altLang="en-US" smtClean="0">
                <a:latin typeface="Times New Roman" pitchFamily="18" charset="0"/>
                <a:cs typeface="Times New Roman" pitchFamily="18" charset="0"/>
              </a:rPr>
              <a:t>”</a:t>
            </a:r>
          </a:p>
          <a:p>
            <a:endParaRPr lang="en-IN"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t="-11000" b="-11000"/>
          </a:stretch>
        </a:blipFill>
        <a:effectLst/>
      </p:bgPr>
    </p:bg>
    <p:spTree>
      <p:nvGrpSpPr>
        <p:cNvPr id="1" name=""/>
        <p:cNvGrpSpPr/>
        <p:nvPr/>
      </p:nvGrpSpPr>
      <p:grpSpPr>
        <a:xfrm>
          <a:off x="0" y="0"/>
          <a:ext cx="0" cy="0"/>
          <a:chOff x="0" y="0"/>
          <a:chExt cx="0" cy="0"/>
        </a:xfrm>
      </p:grpSpPr>
      <p:sp>
        <p:nvSpPr>
          <p:cNvPr id="43010" name="Title 1"/>
          <p:cNvSpPr>
            <a:spLocks noGrp="1"/>
          </p:cNvSpPr>
          <p:nvPr>
            <p:ph type="title"/>
          </p:nvPr>
        </p:nvSpPr>
        <p:spPr>
          <a:xfrm>
            <a:off x="0" y="0"/>
            <a:ext cx="2989263" cy="795338"/>
          </a:xfrm>
          <a:solidFill>
            <a:schemeClr val="accent6"/>
          </a:solidFill>
        </p:spPr>
        <p:txBody>
          <a:bodyPr/>
          <a:lstStyle/>
          <a:p>
            <a:pPr eaLnBrk="1" hangingPunct="1">
              <a:defRPr/>
            </a:pPr>
            <a:r>
              <a:rPr lang="en-IN" altLang="en-US" sz="4000" dirty="0" smtClean="0">
                <a:latin typeface="Times New Roman" pitchFamily="18" charset="0"/>
                <a:cs typeface="Times New Roman" pitchFamily="18" charset="0"/>
              </a:rPr>
              <a:t>The Struggle</a:t>
            </a:r>
          </a:p>
        </p:txBody>
      </p:sp>
      <p:sp>
        <p:nvSpPr>
          <p:cNvPr id="3" name="Content Placeholder 2"/>
          <p:cNvSpPr>
            <a:spLocks noGrp="1"/>
          </p:cNvSpPr>
          <p:nvPr>
            <p:ph idx="1"/>
          </p:nvPr>
        </p:nvSpPr>
        <p:spPr>
          <a:xfrm>
            <a:off x="87313" y="803275"/>
            <a:ext cx="11895137" cy="5373688"/>
          </a:xfrm>
        </p:spPr>
        <p:txBody>
          <a:bodyPr rtlCol="0">
            <a:normAutofit fontScale="85000" lnSpcReduction="20000"/>
          </a:bodyPr>
          <a:lstStyle/>
          <a:p>
            <a:pPr eaLnBrk="1" fontAlgn="auto" hangingPunct="1">
              <a:spcAft>
                <a:spcPts val="0"/>
              </a:spcAft>
              <a:buFont typeface="Arial" panose="020B0604020202020204" pitchFamily="34" charset="0"/>
              <a:buChar char="•"/>
              <a:defRPr/>
            </a:pPr>
            <a:endParaRPr lang="en-IN" dirty="0" smtClean="0">
              <a:latin typeface="Times New Roman" pitchFamily="18" charset="0"/>
              <a:cs typeface="Times New Roman" pitchFamily="18" charset="0"/>
            </a:endParaRPr>
          </a:p>
          <a:p>
            <a:pPr eaLnBrk="1" fontAlgn="auto" hangingPunct="1">
              <a:spcAft>
                <a:spcPts val="0"/>
              </a:spcAft>
              <a:buFont typeface="Arial" panose="020B0604020202020204" pitchFamily="34" charset="0"/>
              <a:buChar char="•"/>
              <a:defRPr/>
            </a:pPr>
            <a:r>
              <a:rPr lang="en-IN" dirty="0" err="1" smtClean="0">
                <a:latin typeface="Times New Roman" pitchFamily="18" charset="0"/>
                <a:cs typeface="Times New Roman" pitchFamily="18" charset="0"/>
              </a:rPr>
              <a:t>Neelakandan</a:t>
            </a:r>
            <a:r>
              <a:rPr lang="en-IN" dirty="0" smtClean="0">
                <a:latin typeface="Times New Roman" pitchFamily="18" charset="0"/>
                <a:cs typeface="Times New Roman" pitchFamily="18" charset="0"/>
              </a:rPr>
              <a:t>, the embittered social activist and his partner Devi</a:t>
            </a:r>
          </a:p>
          <a:p>
            <a:pPr eaLnBrk="1" fontAlgn="auto" hangingPunct="1">
              <a:spcAft>
                <a:spcPts val="0"/>
              </a:spcAft>
              <a:buFont typeface="Arial" panose="020B0604020202020204" pitchFamily="34" charset="0"/>
              <a:buChar char="•"/>
              <a:defRPr/>
            </a:pPr>
            <a:r>
              <a:rPr lang="en-IN" dirty="0" err="1" smtClean="0">
                <a:latin typeface="Times New Roman" pitchFamily="18" charset="0"/>
                <a:cs typeface="Times New Roman" pitchFamily="18" charset="0"/>
              </a:rPr>
              <a:t>Jayarajan</a:t>
            </a:r>
            <a:r>
              <a:rPr lang="en-IN" dirty="0">
                <a:latin typeface="Times New Roman" pitchFamily="18" charset="0"/>
                <a:cs typeface="Times New Roman" pitchFamily="18" charset="0"/>
              </a:rPr>
              <a:t>, </a:t>
            </a:r>
            <a:r>
              <a:rPr lang="en-IN" dirty="0" smtClean="0">
                <a:latin typeface="Times New Roman" pitchFamily="18" charset="0"/>
                <a:cs typeface="Times New Roman" pitchFamily="18" charset="0"/>
              </a:rPr>
              <a:t>the </a:t>
            </a:r>
            <a:r>
              <a:rPr lang="en-IN" dirty="0">
                <a:latin typeface="Times New Roman" pitchFamily="18" charset="0"/>
                <a:cs typeface="Times New Roman" pitchFamily="18" charset="0"/>
              </a:rPr>
              <a:t>environmental enthusiast, </a:t>
            </a:r>
            <a:r>
              <a:rPr lang="en-IN" dirty="0" smtClean="0">
                <a:latin typeface="Times New Roman" pitchFamily="18" charset="0"/>
                <a:cs typeface="Times New Roman" pitchFamily="18" charset="0"/>
              </a:rPr>
              <a:t>who pays with his life</a:t>
            </a:r>
          </a:p>
          <a:p>
            <a:pPr eaLnBrk="1" fontAlgn="auto" hangingPunct="1">
              <a:spcAft>
                <a:spcPts val="0"/>
              </a:spcAft>
              <a:buFont typeface="Arial" panose="020B0604020202020204" pitchFamily="34" charset="0"/>
              <a:buChar char="•"/>
              <a:defRPr/>
            </a:pPr>
            <a:r>
              <a:rPr lang="en-IN" dirty="0" err="1" smtClean="0">
                <a:latin typeface="Times New Roman" pitchFamily="18" charset="0"/>
                <a:cs typeface="Times New Roman" pitchFamily="18" charset="0"/>
              </a:rPr>
              <a:t>Dr.</a:t>
            </a:r>
            <a:r>
              <a:rPr lang="en-IN" dirty="0" smtClean="0">
                <a:latin typeface="Times New Roman" pitchFamily="18" charset="0"/>
                <a:cs typeface="Times New Roman" pitchFamily="18" charset="0"/>
              </a:rPr>
              <a:t> </a:t>
            </a:r>
            <a:r>
              <a:rPr lang="en-IN" dirty="0" err="1" smtClean="0">
                <a:latin typeface="Times New Roman" pitchFamily="18" charset="0"/>
                <a:cs typeface="Times New Roman" pitchFamily="18" charset="0"/>
              </a:rPr>
              <a:t>Arunkumar</a:t>
            </a:r>
            <a:r>
              <a:rPr lang="en-IN" dirty="0" smtClean="0">
                <a:latin typeface="Times New Roman" pitchFamily="18" charset="0"/>
                <a:cs typeface="Times New Roman" pitchFamily="18" charset="0"/>
              </a:rPr>
              <a:t>, who sacrifices bright career to serve the poor</a:t>
            </a:r>
          </a:p>
          <a:p>
            <a:pPr eaLnBrk="1" fontAlgn="auto" hangingPunct="1">
              <a:spcAft>
                <a:spcPts val="0"/>
              </a:spcAft>
              <a:buFont typeface="Arial" panose="020B0604020202020204" pitchFamily="34" charset="0"/>
              <a:buChar char="•"/>
              <a:defRPr/>
            </a:pPr>
            <a:r>
              <a:rPr lang="en-IN" dirty="0" err="1" smtClean="0">
                <a:latin typeface="Times New Roman" pitchFamily="18" charset="0"/>
                <a:cs typeface="Times New Roman" pitchFamily="18" charset="0"/>
              </a:rPr>
              <a:t>Sriramar</a:t>
            </a:r>
            <a:r>
              <a:rPr lang="en-IN" dirty="0" smtClean="0">
                <a:latin typeface="Times New Roman" pitchFamily="18" charset="0"/>
                <a:cs typeface="Times New Roman" pitchFamily="18" charset="0"/>
              </a:rPr>
              <a:t>, freelance journalist, farmer</a:t>
            </a:r>
          </a:p>
          <a:p>
            <a:pPr eaLnBrk="1" fontAlgn="auto" hangingPunct="1">
              <a:spcAft>
                <a:spcPts val="0"/>
              </a:spcAft>
              <a:buFont typeface="Arial" panose="020B0604020202020204" pitchFamily="34" charset="0"/>
              <a:buChar char="•"/>
              <a:defRPr/>
            </a:pPr>
            <a:r>
              <a:rPr lang="en-IN" dirty="0" err="1" smtClean="0">
                <a:latin typeface="Times New Roman" pitchFamily="18" charset="0"/>
                <a:cs typeface="Times New Roman" pitchFamily="18" charset="0"/>
              </a:rPr>
              <a:t>Prakasa</a:t>
            </a:r>
            <a:r>
              <a:rPr lang="en-IN" dirty="0" smtClean="0">
                <a:latin typeface="Times New Roman" pitchFamily="18" charset="0"/>
                <a:cs typeface="Times New Roman" pitchFamily="18" charset="0"/>
              </a:rPr>
              <a:t>, first mentions the link between spray and death of bees</a:t>
            </a:r>
          </a:p>
          <a:p>
            <a:pPr eaLnBrk="1" fontAlgn="auto" hangingPunct="1">
              <a:spcAft>
                <a:spcPts val="0"/>
              </a:spcAft>
              <a:buFont typeface="Arial" panose="020B0604020202020204" pitchFamily="34" charset="0"/>
              <a:buChar char="•"/>
              <a:defRPr/>
            </a:pPr>
            <a:r>
              <a:rPr lang="en-IN" dirty="0" err="1" smtClean="0">
                <a:latin typeface="Times New Roman" pitchFamily="18" charset="0"/>
                <a:cs typeface="Times New Roman" pitchFamily="18" charset="0"/>
              </a:rPr>
              <a:t>Leelakumari</a:t>
            </a:r>
            <a:r>
              <a:rPr lang="en-IN" dirty="0" smtClean="0">
                <a:latin typeface="Times New Roman" pitchFamily="18" charset="0"/>
                <a:cs typeface="Times New Roman" pitchFamily="18" charset="0"/>
              </a:rPr>
              <a:t>, the former official, left paralysed</a:t>
            </a:r>
          </a:p>
          <a:p>
            <a:pPr eaLnBrk="1" fontAlgn="auto" hangingPunct="1">
              <a:spcAft>
                <a:spcPts val="0"/>
              </a:spcAft>
              <a:buFont typeface="Arial" panose="020B0604020202020204" pitchFamily="34" charset="0"/>
              <a:buChar char="•"/>
              <a:defRPr/>
            </a:pPr>
            <a:r>
              <a:rPr lang="en-IN" dirty="0" smtClean="0">
                <a:latin typeface="Times New Roman" pitchFamily="18" charset="0"/>
                <a:cs typeface="Times New Roman" pitchFamily="18" charset="0"/>
              </a:rPr>
              <a:t>Formation of </a:t>
            </a:r>
            <a:r>
              <a:rPr lang="en-IN" dirty="0" err="1" smtClean="0">
                <a:latin typeface="Times New Roman" pitchFamily="18" charset="0"/>
                <a:cs typeface="Times New Roman" pitchFamily="18" charset="0"/>
              </a:rPr>
              <a:t>Endosulphan</a:t>
            </a:r>
            <a:r>
              <a:rPr lang="en-IN" dirty="0" smtClean="0">
                <a:latin typeface="Times New Roman" pitchFamily="18" charset="0"/>
                <a:cs typeface="Times New Roman" pitchFamily="18" charset="0"/>
              </a:rPr>
              <a:t> Spray Protest Action Committee (ESPAC)</a:t>
            </a:r>
          </a:p>
          <a:p>
            <a:pPr eaLnBrk="1" fontAlgn="auto" hangingPunct="1">
              <a:spcAft>
                <a:spcPts val="0"/>
              </a:spcAft>
              <a:buFont typeface="Arial" panose="020B0604020202020204" pitchFamily="34" charset="0"/>
              <a:buChar char="•"/>
              <a:defRPr/>
            </a:pPr>
            <a:r>
              <a:rPr lang="en-IN" dirty="0" smtClean="0">
                <a:latin typeface="Times New Roman" pitchFamily="18" charset="0"/>
                <a:cs typeface="Times New Roman" pitchFamily="18" charset="0"/>
              </a:rPr>
              <a:t>The initial victory </a:t>
            </a:r>
          </a:p>
          <a:p>
            <a:pPr eaLnBrk="1" fontAlgn="auto" hangingPunct="1">
              <a:spcAft>
                <a:spcPts val="0"/>
              </a:spcAft>
              <a:buFont typeface="Arial" panose="020B0604020202020204" pitchFamily="34" charset="0"/>
              <a:buChar char="•"/>
              <a:defRPr/>
            </a:pPr>
            <a:r>
              <a:rPr lang="en-IN" dirty="0" smtClean="0">
                <a:latin typeface="Times New Roman" pitchFamily="18" charset="0"/>
                <a:cs typeface="Times New Roman" pitchFamily="18" charset="0"/>
              </a:rPr>
              <a:t>The schemes of the “leader” and the minister</a:t>
            </a:r>
          </a:p>
          <a:p>
            <a:pPr eaLnBrk="1" fontAlgn="auto" hangingPunct="1">
              <a:spcAft>
                <a:spcPts val="0"/>
              </a:spcAft>
              <a:buFont typeface="Arial" panose="020B0604020202020204" pitchFamily="34" charset="0"/>
              <a:buChar char="•"/>
              <a:defRPr/>
            </a:pPr>
            <a:r>
              <a:rPr lang="en-IN" dirty="0" smtClean="0">
                <a:latin typeface="Times New Roman" pitchFamily="18" charset="0"/>
                <a:cs typeface="Times New Roman" pitchFamily="18" charset="0"/>
              </a:rPr>
              <a:t>The medical camp</a:t>
            </a:r>
          </a:p>
          <a:p>
            <a:pPr eaLnBrk="1" fontAlgn="auto" hangingPunct="1">
              <a:spcAft>
                <a:spcPts val="0"/>
              </a:spcAft>
              <a:buFont typeface="Arial" panose="020B0604020202020204" pitchFamily="34" charset="0"/>
              <a:buChar char="•"/>
              <a:defRPr/>
            </a:pPr>
            <a:r>
              <a:rPr lang="en-IN" dirty="0" smtClean="0">
                <a:latin typeface="Times New Roman" pitchFamily="18" charset="0"/>
                <a:cs typeface="Times New Roman" pitchFamily="18" charset="0"/>
              </a:rPr>
              <a:t>Affected children as exhibits</a:t>
            </a:r>
          </a:p>
          <a:p>
            <a:pPr eaLnBrk="1" fontAlgn="auto" hangingPunct="1">
              <a:spcAft>
                <a:spcPts val="0"/>
              </a:spcAft>
              <a:buFont typeface="Arial" panose="020B0604020202020204" pitchFamily="34" charset="0"/>
              <a:buChar char="•"/>
              <a:defRPr/>
            </a:pPr>
            <a:r>
              <a:rPr lang="en-IN" dirty="0" err="1" smtClean="0">
                <a:latin typeface="Times New Roman" pitchFamily="18" charset="0"/>
                <a:cs typeface="Times New Roman" pitchFamily="18" charset="0"/>
              </a:rPr>
              <a:t>Parikshit’s</a:t>
            </a:r>
            <a:r>
              <a:rPr lang="en-IN" dirty="0" smtClean="0">
                <a:latin typeface="Times New Roman" pitchFamily="18" charset="0"/>
                <a:cs typeface="Times New Roman" pitchFamily="18" charset="0"/>
              </a:rPr>
              <a:t> body taken as a procession</a:t>
            </a:r>
          </a:p>
          <a:p>
            <a:pPr eaLnBrk="1" fontAlgn="auto" hangingPunct="1">
              <a:spcAft>
                <a:spcPts val="0"/>
              </a:spcAft>
              <a:buFont typeface="Arial" panose="020B0604020202020204" pitchFamily="34" charset="0"/>
              <a:buChar char="•"/>
              <a:defRPr/>
            </a:pPr>
            <a:r>
              <a:rPr lang="en-IN" dirty="0" err="1" smtClean="0">
                <a:latin typeface="Times New Roman" pitchFamily="18" charset="0"/>
                <a:cs typeface="Times New Roman" pitchFamily="18" charset="0"/>
              </a:rPr>
              <a:t>Jayarajan</a:t>
            </a:r>
            <a:r>
              <a:rPr lang="en-IN" dirty="0" smtClean="0">
                <a:latin typeface="Times New Roman" pitchFamily="18" charset="0"/>
                <a:cs typeface="Times New Roman" pitchFamily="18" charset="0"/>
              </a:rPr>
              <a:t> collects evidence but is murdered</a:t>
            </a:r>
          </a:p>
          <a:p>
            <a:pPr eaLnBrk="1" fontAlgn="auto" hangingPunct="1">
              <a:spcAft>
                <a:spcPts val="0"/>
              </a:spcAft>
              <a:buFont typeface="Arial" panose="020B0604020202020204" pitchFamily="34" charset="0"/>
              <a:buChar char="•"/>
              <a:defRPr/>
            </a:pPr>
            <a:endParaRPr lang="en-IN" dirty="0" smtClean="0"/>
          </a:p>
          <a:p>
            <a:pPr eaLnBrk="1" fontAlgn="auto" hangingPunct="1">
              <a:spcAft>
                <a:spcPts val="0"/>
              </a:spcAft>
              <a:buFont typeface="Arial" panose="020B0604020202020204" pitchFamily="34" charset="0"/>
              <a:buChar char="•"/>
              <a:defRPr/>
            </a:pPr>
            <a:endParaRPr lang="en-IN" dirty="0" smtClean="0"/>
          </a:p>
          <a:p>
            <a:pPr eaLnBrk="1" fontAlgn="auto" hangingPunct="1">
              <a:spcAft>
                <a:spcPts val="0"/>
              </a:spcAft>
              <a:buFont typeface="Arial" panose="020B0604020202020204" pitchFamily="34" charset="0"/>
              <a:buChar char="•"/>
              <a:defRPr/>
            </a:pPr>
            <a:endParaRPr lang="en-IN" dirty="0" smtClean="0"/>
          </a:p>
          <a:p>
            <a:pPr eaLnBrk="1" fontAlgn="auto" hangingPunct="1">
              <a:spcAft>
                <a:spcPts val="0"/>
              </a:spcAft>
              <a:buFont typeface="Arial" panose="020B0604020202020204" pitchFamily="34" charset="0"/>
              <a:buChar char="•"/>
              <a:defRPr/>
            </a:pPr>
            <a:endParaRPr lang="en-IN"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t="-76000" b="-76000"/>
          </a:stretch>
        </a:blipFill>
        <a:effectLst/>
      </p:bgPr>
    </p:bg>
    <p:spTree>
      <p:nvGrpSpPr>
        <p:cNvPr id="1" name=""/>
        <p:cNvGrpSpPr/>
        <p:nvPr/>
      </p:nvGrpSpPr>
      <p:grpSpPr>
        <a:xfrm>
          <a:off x="0" y="0"/>
          <a:ext cx="0" cy="0"/>
          <a:chOff x="0" y="0"/>
          <a:chExt cx="0" cy="0"/>
        </a:xfrm>
      </p:grpSpPr>
      <p:sp>
        <p:nvSpPr>
          <p:cNvPr id="44034" name="Title 1"/>
          <p:cNvSpPr>
            <a:spLocks noGrp="1"/>
          </p:cNvSpPr>
          <p:nvPr>
            <p:ph type="title"/>
          </p:nvPr>
        </p:nvSpPr>
        <p:spPr>
          <a:xfrm>
            <a:off x="0" y="0"/>
            <a:ext cx="2568575" cy="906463"/>
          </a:xfrm>
          <a:solidFill>
            <a:schemeClr val="accent6"/>
          </a:solidFill>
        </p:spPr>
        <p:txBody>
          <a:bodyPr/>
          <a:lstStyle/>
          <a:p>
            <a:pPr eaLnBrk="1" hangingPunct="1">
              <a:defRPr/>
            </a:pPr>
            <a:r>
              <a:rPr lang="en-IN" altLang="en-US" sz="4000" dirty="0" smtClean="0">
                <a:latin typeface="Times New Roman" pitchFamily="18" charset="0"/>
                <a:cs typeface="Times New Roman" pitchFamily="18" charset="0"/>
              </a:rPr>
              <a:t>The Apathy</a:t>
            </a:r>
          </a:p>
        </p:txBody>
      </p:sp>
      <p:sp>
        <p:nvSpPr>
          <p:cNvPr id="44035" name="Content Placeholder 2"/>
          <p:cNvSpPr>
            <a:spLocks noGrp="1"/>
          </p:cNvSpPr>
          <p:nvPr>
            <p:ph idx="1"/>
          </p:nvPr>
        </p:nvSpPr>
        <p:spPr>
          <a:xfrm>
            <a:off x="0" y="1065213"/>
            <a:ext cx="12192000" cy="5853112"/>
          </a:xfrm>
        </p:spPr>
        <p:txBody>
          <a:bodyPr/>
          <a:lstStyle/>
          <a:p>
            <a:pPr eaLnBrk="1" hangingPunct="1">
              <a:lnSpc>
                <a:spcPct val="100000"/>
              </a:lnSpc>
            </a:pPr>
            <a:r>
              <a:rPr lang="en-IN" smtClean="0">
                <a:latin typeface="Times New Roman" pitchFamily="18" charset="0"/>
                <a:cs typeface="Times New Roman" pitchFamily="18" charset="0"/>
              </a:rPr>
              <a:t>The interpretation for insecticide</a:t>
            </a:r>
          </a:p>
          <a:p>
            <a:pPr eaLnBrk="1" hangingPunct="1">
              <a:lnSpc>
                <a:spcPct val="100000"/>
              </a:lnSpc>
            </a:pPr>
            <a:r>
              <a:rPr lang="en-IN" smtClean="0">
                <a:latin typeface="Times New Roman" pitchFamily="18" charset="0"/>
                <a:cs typeface="Times New Roman" pitchFamily="18" charset="0"/>
              </a:rPr>
              <a:t>Endosulphan sprayed in govt. owned plantations by govt. What can anyone do about it?</a:t>
            </a:r>
          </a:p>
          <a:p>
            <a:pPr eaLnBrk="1" hangingPunct="1">
              <a:lnSpc>
                <a:spcPct val="100000"/>
              </a:lnSpc>
            </a:pPr>
            <a:r>
              <a:rPr lang="en-IN" smtClean="0">
                <a:latin typeface="Times New Roman" pitchFamily="18" charset="0"/>
                <a:cs typeface="Times New Roman" pitchFamily="18" charset="0"/>
              </a:rPr>
              <a:t>Enquiry commissions submit reports without visiting affected areas</a:t>
            </a:r>
          </a:p>
          <a:p>
            <a:pPr eaLnBrk="1" hangingPunct="1">
              <a:lnSpc>
                <a:spcPct val="100000"/>
              </a:lnSpc>
            </a:pPr>
            <a:r>
              <a:rPr lang="en-IN" smtClean="0">
                <a:latin typeface="Times New Roman" pitchFamily="18" charset="0"/>
                <a:cs typeface="Times New Roman" pitchFamily="18" charset="0"/>
              </a:rPr>
              <a:t>Twist tales and give clean chit to Endosulphan</a:t>
            </a:r>
          </a:p>
          <a:p>
            <a:pPr eaLnBrk="1" hangingPunct="1">
              <a:lnSpc>
                <a:spcPct val="100000"/>
              </a:lnSpc>
            </a:pPr>
            <a:r>
              <a:rPr lang="en-IN" smtClean="0">
                <a:latin typeface="Times New Roman" pitchFamily="18" charset="0"/>
                <a:cs typeface="Times New Roman" pitchFamily="18" charset="0"/>
              </a:rPr>
              <a:t>Lab reports meddled with</a:t>
            </a:r>
          </a:p>
          <a:p>
            <a:pPr eaLnBrk="1" hangingPunct="1">
              <a:lnSpc>
                <a:spcPct val="100000"/>
              </a:lnSpc>
            </a:pPr>
            <a:r>
              <a:rPr lang="en-IN" smtClean="0">
                <a:latin typeface="Times New Roman" pitchFamily="18" charset="0"/>
                <a:cs typeface="Times New Roman" pitchFamily="18" charset="0"/>
              </a:rPr>
              <a:t>Deformities attributed to consanguineous marriages </a:t>
            </a:r>
          </a:p>
          <a:p>
            <a:pPr eaLnBrk="1" hangingPunct="1">
              <a:lnSpc>
                <a:spcPct val="100000"/>
              </a:lnSpc>
            </a:pPr>
            <a:r>
              <a:rPr lang="en-IN" smtClean="0">
                <a:latin typeface="Times New Roman" pitchFamily="18" charset="0"/>
                <a:cs typeface="Times New Roman" pitchFamily="18" charset="0"/>
              </a:rPr>
              <a:t>Activists threatened arrested on false charges and tortured</a:t>
            </a:r>
          </a:p>
          <a:p>
            <a:pPr eaLnBrk="1" hangingPunct="1">
              <a:lnSpc>
                <a:spcPct val="100000"/>
              </a:lnSpc>
            </a:pPr>
            <a:r>
              <a:rPr lang="en-IN" smtClean="0">
                <a:latin typeface="Times New Roman" pitchFamily="18" charset="0"/>
                <a:cs typeface="Times New Roman" pitchFamily="18" charset="0"/>
              </a:rPr>
              <a:t>Jayarajan brutally murdered</a:t>
            </a:r>
          </a:p>
          <a:p>
            <a:pPr eaLnBrk="1" hangingPunct="1"/>
            <a:endParaRPr lang="en-IN"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5058" name="Title 1"/>
          <p:cNvSpPr>
            <a:spLocks noGrp="1"/>
          </p:cNvSpPr>
          <p:nvPr>
            <p:ph type="title"/>
          </p:nvPr>
        </p:nvSpPr>
        <p:spPr>
          <a:xfrm>
            <a:off x="0" y="0"/>
            <a:ext cx="7951788" cy="922338"/>
          </a:xfrm>
          <a:solidFill>
            <a:schemeClr val="accent6"/>
          </a:solidFill>
        </p:spPr>
        <p:txBody>
          <a:bodyPr/>
          <a:lstStyle/>
          <a:p>
            <a:pPr eaLnBrk="1" hangingPunct="1">
              <a:defRPr/>
            </a:pPr>
            <a:r>
              <a:rPr lang="en-IN" altLang="en-US" sz="4000" dirty="0" smtClean="0">
                <a:latin typeface="Times New Roman" pitchFamily="18" charset="0"/>
                <a:cs typeface="Times New Roman" pitchFamily="18" charset="0"/>
              </a:rPr>
              <a:t>The Ban and the Continuing Struggle</a:t>
            </a:r>
          </a:p>
        </p:txBody>
      </p:sp>
      <p:sp>
        <p:nvSpPr>
          <p:cNvPr id="45059" name="Content Placeholder 2"/>
          <p:cNvSpPr>
            <a:spLocks noGrp="1"/>
          </p:cNvSpPr>
          <p:nvPr>
            <p:ph idx="1"/>
          </p:nvPr>
        </p:nvSpPr>
        <p:spPr>
          <a:xfrm>
            <a:off x="0" y="1754188"/>
            <a:ext cx="12192000" cy="5235575"/>
          </a:xfrm>
        </p:spPr>
        <p:txBody>
          <a:bodyPr/>
          <a:lstStyle/>
          <a:p>
            <a:pPr eaLnBrk="1" hangingPunct="1">
              <a:lnSpc>
                <a:spcPct val="100000"/>
              </a:lnSpc>
            </a:pPr>
            <a:r>
              <a:rPr lang="en-IN" altLang="en-US" smtClean="0">
                <a:latin typeface="Times New Roman" pitchFamily="18" charset="0"/>
                <a:cs typeface="Times New Roman" pitchFamily="18" charset="0"/>
              </a:rPr>
              <a:t>Endosulphan banned in 2001</a:t>
            </a:r>
          </a:p>
          <a:p>
            <a:pPr eaLnBrk="1" hangingPunct="1">
              <a:lnSpc>
                <a:spcPct val="100000"/>
              </a:lnSpc>
            </a:pPr>
            <a:r>
              <a:rPr lang="en-IN" altLang="en-US" smtClean="0">
                <a:latin typeface="Times New Roman" pitchFamily="18" charset="0"/>
                <a:cs typeface="Times New Roman" pitchFamily="18" charset="0"/>
              </a:rPr>
              <a:t>Same composition in other pesticides</a:t>
            </a:r>
          </a:p>
          <a:p>
            <a:pPr eaLnBrk="1" hangingPunct="1">
              <a:lnSpc>
                <a:spcPct val="100000"/>
              </a:lnSpc>
            </a:pPr>
            <a:r>
              <a:rPr lang="en-IN" altLang="en-US" smtClean="0">
                <a:latin typeface="Times New Roman" pitchFamily="18" charset="0"/>
                <a:cs typeface="Times New Roman" pitchFamily="18" charset="0"/>
              </a:rPr>
              <a:t>Marketed with 50 names in India</a:t>
            </a:r>
          </a:p>
          <a:p>
            <a:pPr eaLnBrk="1" hangingPunct="1">
              <a:lnSpc>
                <a:spcPct val="100000"/>
              </a:lnSpc>
            </a:pPr>
            <a:r>
              <a:rPr lang="en-IN" altLang="en-US" smtClean="0">
                <a:latin typeface="Times New Roman" pitchFamily="18" charset="0"/>
                <a:cs typeface="Times New Roman" pitchFamily="18" charset="0"/>
              </a:rPr>
              <a:t>The cruel connotation of the brand names: ‘Round Up’, ‘Machete’, ‘Pentagon’, ‘Prowl’ ‘Revenge’</a:t>
            </a:r>
          </a:p>
          <a:p>
            <a:pPr eaLnBrk="1" hangingPunct="1">
              <a:lnSpc>
                <a:spcPct val="100000"/>
              </a:lnSpc>
            </a:pPr>
            <a:r>
              <a:rPr lang="en-IN" altLang="en-US" smtClean="0">
                <a:latin typeface="Times New Roman" pitchFamily="18" charset="0"/>
                <a:cs typeface="Times New Roman" pitchFamily="18" charset="0"/>
              </a:rPr>
              <a:t>Our struggle is not only against Endosulphan. It is against all the chemical pesticides that turn this planet into a desert</a:t>
            </a:r>
          </a:p>
          <a:p>
            <a:pPr eaLnBrk="1" hangingPunct="1"/>
            <a:endParaRPr lang="en-IN" altLang="en-US"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t="-9000" b="-9000"/>
          </a:stretch>
        </a:blipFill>
        <a:effectLst/>
      </p:bgPr>
    </p:bg>
    <p:spTree>
      <p:nvGrpSpPr>
        <p:cNvPr id="1" name=""/>
        <p:cNvGrpSpPr/>
        <p:nvPr/>
      </p:nvGrpSpPr>
      <p:grpSpPr>
        <a:xfrm>
          <a:off x="0" y="0"/>
          <a:ext cx="0" cy="0"/>
          <a:chOff x="0" y="0"/>
          <a:chExt cx="0" cy="0"/>
        </a:xfrm>
      </p:grpSpPr>
      <p:sp>
        <p:nvSpPr>
          <p:cNvPr id="46082" name="Title 1"/>
          <p:cNvSpPr>
            <a:spLocks noGrp="1"/>
          </p:cNvSpPr>
          <p:nvPr>
            <p:ph type="title"/>
          </p:nvPr>
        </p:nvSpPr>
        <p:spPr>
          <a:xfrm>
            <a:off x="0" y="0"/>
            <a:ext cx="5200650" cy="890588"/>
          </a:xfrm>
          <a:solidFill>
            <a:schemeClr val="accent6"/>
          </a:solidFill>
        </p:spPr>
        <p:txBody>
          <a:bodyPr/>
          <a:lstStyle/>
          <a:p>
            <a:pPr eaLnBrk="1" hangingPunct="1">
              <a:defRPr/>
            </a:pPr>
            <a:r>
              <a:rPr lang="en-IN" altLang="en-US" sz="4000" dirty="0" smtClean="0">
                <a:latin typeface="Times New Roman" pitchFamily="18" charset="0"/>
                <a:cs typeface="Times New Roman" pitchFamily="18" charset="0"/>
              </a:rPr>
              <a:t>Facts about the Struggle</a:t>
            </a:r>
          </a:p>
        </p:txBody>
      </p:sp>
      <p:sp>
        <p:nvSpPr>
          <p:cNvPr id="46083" name="Content Placeholder 2"/>
          <p:cNvSpPr>
            <a:spLocks noGrp="1"/>
          </p:cNvSpPr>
          <p:nvPr>
            <p:ph idx="1"/>
          </p:nvPr>
        </p:nvSpPr>
        <p:spPr>
          <a:xfrm>
            <a:off x="0" y="1025525"/>
            <a:ext cx="12192000" cy="5832475"/>
          </a:xfrm>
        </p:spPr>
        <p:txBody>
          <a:bodyPr/>
          <a:lstStyle/>
          <a:p>
            <a:pPr eaLnBrk="1" hangingPunct="1">
              <a:lnSpc>
                <a:spcPct val="100000"/>
              </a:lnSpc>
            </a:pPr>
            <a:r>
              <a:rPr lang="en-US" altLang="en-US" smtClean="0">
                <a:latin typeface="Times New Roman" pitchFamily="18" charset="0"/>
                <a:cs typeface="Times New Roman" pitchFamily="18" charset="0"/>
              </a:rPr>
              <a:t>Only in Mid 1990s people saw the connection</a:t>
            </a:r>
          </a:p>
          <a:p>
            <a:pPr eaLnBrk="1" hangingPunct="1">
              <a:lnSpc>
                <a:spcPct val="100000"/>
              </a:lnSpc>
            </a:pPr>
            <a:r>
              <a:rPr lang="en-US" altLang="en-US" smtClean="0">
                <a:latin typeface="Times New Roman" pitchFamily="18" charset="0"/>
                <a:cs typeface="Times New Roman" pitchFamily="18" charset="0"/>
              </a:rPr>
              <a:t>Media visibility</a:t>
            </a:r>
          </a:p>
          <a:p>
            <a:pPr eaLnBrk="1" hangingPunct="1">
              <a:lnSpc>
                <a:spcPct val="100000"/>
              </a:lnSpc>
            </a:pPr>
            <a:r>
              <a:rPr lang="en-US" altLang="en-US" smtClean="0">
                <a:latin typeface="Times New Roman" pitchFamily="18" charset="0"/>
                <a:cs typeface="Times New Roman" pitchFamily="18" charset="0"/>
              </a:rPr>
              <a:t>Numerous marches and protests</a:t>
            </a:r>
          </a:p>
          <a:p>
            <a:pPr eaLnBrk="1" hangingPunct="1">
              <a:lnSpc>
                <a:spcPct val="100000"/>
              </a:lnSpc>
            </a:pPr>
            <a:r>
              <a:rPr lang="en-US" altLang="en-US" smtClean="0">
                <a:latin typeface="Times New Roman" pitchFamily="18" charset="0"/>
                <a:cs typeface="Times New Roman" pitchFamily="18" charset="0"/>
              </a:rPr>
              <a:t>Medha Pathkar and Arundhati Roy </a:t>
            </a:r>
          </a:p>
          <a:p>
            <a:pPr eaLnBrk="1" hangingPunct="1">
              <a:lnSpc>
                <a:spcPct val="100000"/>
              </a:lnSpc>
            </a:pPr>
            <a:r>
              <a:rPr lang="en-US" altLang="en-US" smtClean="0">
                <a:latin typeface="Times New Roman" pitchFamily="18" charset="0"/>
                <a:cs typeface="Times New Roman" pitchFamily="18" charset="0"/>
              </a:rPr>
              <a:t>Slogan, “Endosulfan Quit India”</a:t>
            </a:r>
          </a:p>
          <a:p>
            <a:pPr eaLnBrk="1" hangingPunct="1">
              <a:lnSpc>
                <a:spcPct val="100000"/>
              </a:lnSpc>
            </a:pPr>
            <a:r>
              <a:rPr lang="en-US" altLang="en-US" smtClean="0">
                <a:latin typeface="Times New Roman" pitchFamily="18" charset="0"/>
                <a:cs typeface="Times New Roman" pitchFamily="18" charset="0"/>
              </a:rPr>
              <a:t>The Hindu 3</a:t>
            </a:r>
            <a:r>
              <a:rPr lang="en-US" altLang="en-US" baseline="30000" smtClean="0">
                <a:latin typeface="Times New Roman" pitchFamily="18" charset="0"/>
                <a:cs typeface="Times New Roman" pitchFamily="18" charset="0"/>
              </a:rPr>
              <a:t>rd</a:t>
            </a:r>
            <a:r>
              <a:rPr lang="en-US" altLang="en-US" smtClean="0">
                <a:latin typeface="Times New Roman" pitchFamily="18" charset="0"/>
                <a:cs typeface="Times New Roman" pitchFamily="18" charset="0"/>
              </a:rPr>
              <a:t> Feb. 2016: Another round of talks with CM. Laxity in implementing the National Human Rights Commission recommendations. Apathy of banks</a:t>
            </a:r>
          </a:p>
          <a:p>
            <a:pPr eaLnBrk="1" hangingPunct="1">
              <a:lnSpc>
                <a:spcPct val="100000"/>
              </a:lnSpc>
            </a:pPr>
            <a:r>
              <a:rPr lang="en-US" altLang="en-US" smtClean="0">
                <a:latin typeface="Times New Roman" pitchFamily="18" charset="0"/>
                <a:cs typeface="Times New Roman" pitchFamily="18" charset="0"/>
              </a:rPr>
              <a:t>Endosulfan Virudha Samyukta Samara Samithy : deteriorating health of victims as they brave the scorching heat. </a:t>
            </a:r>
          </a:p>
          <a:p>
            <a:pPr eaLnBrk="1" hangingPunct="1"/>
            <a:endParaRPr lang="en-IN" altLang="en-US"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t="-81000" b="-81000"/>
          </a:stretch>
        </a:blipFill>
        <a:effectLst/>
      </p:bgPr>
    </p:bg>
    <p:spTree>
      <p:nvGrpSpPr>
        <p:cNvPr id="1" name=""/>
        <p:cNvGrpSpPr/>
        <p:nvPr/>
      </p:nvGrpSpPr>
      <p:grpSpPr>
        <a:xfrm>
          <a:off x="0" y="0"/>
          <a:ext cx="0" cy="0"/>
          <a:chOff x="0" y="0"/>
          <a:chExt cx="0" cy="0"/>
        </a:xfrm>
      </p:grpSpPr>
      <p:sp>
        <p:nvSpPr>
          <p:cNvPr id="47106" name="Title 1"/>
          <p:cNvSpPr>
            <a:spLocks noGrp="1"/>
          </p:cNvSpPr>
          <p:nvPr>
            <p:ph type="title"/>
          </p:nvPr>
        </p:nvSpPr>
        <p:spPr>
          <a:xfrm>
            <a:off x="0" y="0"/>
            <a:ext cx="4611688" cy="803275"/>
          </a:xfrm>
          <a:solidFill>
            <a:schemeClr val="accent6"/>
          </a:solidFill>
        </p:spPr>
        <p:txBody>
          <a:bodyPr/>
          <a:lstStyle/>
          <a:p>
            <a:pPr eaLnBrk="1" hangingPunct="1">
              <a:defRPr/>
            </a:pPr>
            <a:r>
              <a:rPr lang="en-IN" altLang="en-US" sz="4000" i="1" dirty="0" err="1" smtClean="0">
                <a:latin typeface="Times New Roman" pitchFamily="18" charset="0"/>
                <a:cs typeface="Times New Roman" pitchFamily="18" charset="0"/>
              </a:rPr>
              <a:t>Enmahaje</a:t>
            </a:r>
            <a:r>
              <a:rPr lang="en-IN" altLang="en-US" sz="4000" dirty="0" smtClean="0">
                <a:latin typeface="Times New Roman" pitchFamily="18" charset="0"/>
                <a:cs typeface="Times New Roman" pitchFamily="18" charset="0"/>
              </a:rPr>
              <a:t> as Faction</a:t>
            </a:r>
          </a:p>
        </p:txBody>
      </p:sp>
      <p:sp>
        <p:nvSpPr>
          <p:cNvPr id="47107" name="Content Placeholder 2"/>
          <p:cNvSpPr>
            <a:spLocks noGrp="1"/>
          </p:cNvSpPr>
          <p:nvPr>
            <p:ph idx="1"/>
          </p:nvPr>
        </p:nvSpPr>
        <p:spPr>
          <a:xfrm>
            <a:off x="0" y="954088"/>
            <a:ext cx="12192000" cy="5565775"/>
          </a:xfrm>
        </p:spPr>
        <p:txBody>
          <a:bodyPr/>
          <a:lstStyle/>
          <a:p>
            <a:pPr eaLnBrk="1" hangingPunct="1"/>
            <a:endParaRPr lang="en-IN" altLang="en-US" smtClean="0"/>
          </a:p>
          <a:p>
            <a:pPr eaLnBrk="1" hangingPunct="1">
              <a:lnSpc>
                <a:spcPct val="100000"/>
              </a:lnSpc>
            </a:pPr>
            <a:r>
              <a:rPr lang="en-IN" altLang="en-US" smtClean="0">
                <a:latin typeface="Times New Roman" pitchFamily="18" charset="0"/>
                <a:cs typeface="Times New Roman" pitchFamily="18" charset="0"/>
              </a:rPr>
              <a:t>The Fantasy elements </a:t>
            </a:r>
          </a:p>
          <a:p>
            <a:pPr eaLnBrk="1" hangingPunct="1">
              <a:lnSpc>
                <a:spcPct val="100000"/>
              </a:lnSpc>
            </a:pPr>
            <a:r>
              <a:rPr lang="en-IN" altLang="en-US" smtClean="0">
                <a:latin typeface="Times New Roman" pitchFamily="18" charset="0"/>
                <a:cs typeface="Times New Roman" pitchFamily="18" charset="0"/>
              </a:rPr>
              <a:t>The surrealist moments</a:t>
            </a:r>
          </a:p>
          <a:p>
            <a:pPr eaLnBrk="1" hangingPunct="1">
              <a:lnSpc>
                <a:spcPct val="100000"/>
              </a:lnSpc>
            </a:pPr>
            <a:r>
              <a:rPr lang="en-IN" altLang="en-US" smtClean="0">
                <a:latin typeface="Times New Roman" pitchFamily="18" charset="0"/>
                <a:cs typeface="Times New Roman" pitchFamily="18" charset="0"/>
              </a:rPr>
              <a:t>The cultural constructs </a:t>
            </a:r>
          </a:p>
          <a:p>
            <a:pPr eaLnBrk="1" hangingPunct="1">
              <a:lnSpc>
                <a:spcPct val="100000"/>
              </a:lnSpc>
            </a:pPr>
            <a:r>
              <a:rPr lang="en-IN" altLang="en-US" smtClean="0">
                <a:latin typeface="Times New Roman" pitchFamily="18" charset="0"/>
                <a:cs typeface="Times New Roman" pitchFamily="18" charset="0"/>
              </a:rPr>
              <a:t>The cave as Noah’s Arc</a:t>
            </a:r>
          </a:p>
          <a:p>
            <a:pPr eaLnBrk="1" hangingPunct="1">
              <a:lnSpc>
                <a:spcPct val="100000"/>
              </a:lnSpc>
            </a:pPr>
            <a:r>
              <a:rPr lang="en-IN" altLang="en-US" smtClean="0">
                <a:latin typeface="Times New Roman" pitchFamily="18" charset="0"/>
                <a:cs typeface="Times New Roman" pitchFamily="18" charset="0"/>
              </a:rPr>
              <a:t>When the poisonous apocalyptic rain strikes Enmahaje, all the remaining living creatures will take refuge and live in the cave. Until the rain stops.</a:t>
            </a:r>
          </a:p>
          <a:p>
            <a:pPr eaLnBrk="1" hangingPunct="1">
              <a:lnSpc>
                <a:spcPct val="100000"/>
              </a:lnSpc>
            </a:pPr>
            <a:r>
              <a:rPr lang="en-IN" altLang="en-US" smtClean="0">
                <a:latin typeface="Times New Roman" pitchFamily="18" charset="0"/>
                <a:cs typeface="Times New Roman" pitchFamily="18" charset="0"/>
              </a:rPr>
              <a:t>Text as a tool</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17000" b="-17000"/>
          </a:stretch>
        </a:blipFill>
        <a:effectLst/>
      </p:bgPr>
    </p:bg>
    <p:spTree>
      <p:nvGrpSpPr>
        <p:cNvPr id="1" name=""/>
        <p:cNvGrpSpPr/>
        <p:nvPr/>
      </p:nvGrpSpPr>
      <p:grpSpPr>
        <a:xfrm>
          <a:off x="0" y="0"/>
          <a:ext cx="0" cy="0"/>
          <a:chOff x="0" y="0"/>
          <a:chExt cx="0" cy="0"/>
        </a:xfrm>
      </p:grpSpPr>
      <p:sp>
        <p:nvSpPr>
          <p:cNvPr id="48130" name="Title 1"/>
          <p:cNvSpPr>
            <a:spLocks noGrp="1"/>
          </p:cNvSpPr>
          <p:nvPr>
            <p:ph type="title"/>
          </p:nvPr>
        </p:nvSpPr>
        <p:spPr>
          <a:xfrm>
            <a:off x="0" y="0"/>
            <a:ext cx="2901950" cy="858838"/>
          </a:xfrm>
          <a:solidFill>
            <a:schemeClr val="accent6"/>
          </a:solidFill>
        </p:spPr>
        <p:txBody>
          <a:bodyPr/>
          <a:lstStyle/>
          <a:p>
            <a:pPr>
              <a:defRPr/>
            </a:pPr>
            <a:r>
              <a:rPr lang="en-US" sz="3600" dirty="0" smtClean="0">
                <a:latin typeface="Times New Roman" pitchFamily="18" charset="0"/>
                <a:cs typeface="Times New Roman" pitchFamily="18" charset="0"/>
              </a:rPr>
              <a:t>The Solution</a:t>
            </a:r>
            <a:endParaRPr lang="en-IN" sz="3600" dirty="0" smtClean="0">
              <a:latin typeface="Times New Roman" pitchFamily="18" charset="0"/>
              <a:cs typeface="Times New Roman" pitchFamily="18" charset="0"/>
            </a:endParaRPr>
          </a:p>
        </p:txBody>
      </p:sp>
      <p:sp>
        <p:nvSpPr>
          <p:cNvPr id="48131" name="Content Placeholder 2"/>
          <p:cNvSpPr>
            <a:spLocks noGrp="1"/>
          </p:cNvSpPr>
          <p:nvPr>
            <p:ph idx="1"/>
          </p:nvPr>
        </p:nvSpPr>
        <p:spPr>
          <a:xfrm>
            <a:off x="134938" y="930275"/>
            <a:ext cx="11990387" cy="5246688"/>
          </a:xfrm>
        </p:spPr>
        <p:txBody>
          <a:bodyPr/>
          <a:lstStyle/>
          <a:p>
            <a:endParaRPr lang="en-US" smtClean="0"/>
          </a:p>
          <a:p>
            <a:pPr>
              <a:lnSpc>
                <a:spcPct val="100000"/>
              </a:lnSpc>
            </a:pPr>
            <a:r>
              <a:rPr lang="en-US" smtClean="0">
                <a:latin typeface="Times New Roman" pitchFamily="18" charset="0"/>
                <a:cs typeface="Times New Roman" pitchFamily="18" charset="0"/>
              </a:rPr>
              <a:t>Pesticides and insecticides to be replaced by herbicides</a:t>
            </a:r>
          </a:p>
          <a:p>
            <a:pPr>
              <a:lnSpc>
                <a:spcPct val="100000"/>
              </a:lnSpc>
            </a:pPr>
            <a:r>
              <a:rPr lang="en-US" smtClean="0">
                <a:latin typeface="Times New Roman" pitchFamily="18" charset="0"/>
                <a:cs typeface="Times New Roman" pitchFamily="18" charset="0"/>
              </a:rPr>
              <a:t>Green Revolution and its environmental costs</a:t>
            </a:r>
          </a:p>
          <a:p>
            <a:pPr>
              <a:lnSpc>
                <a:spcPct val="100000"/>
              </a:lnSpc>
            </a:pPr>
            <a:r>
              <a:rPr lang="en-US" smtClean="0">
                <a:latin typeface="Times New Roman" pitchFamily="18" charset="0"/>
                <a:cs typeface="Times New Roman" pitchFamily="18" charset="0"/>
              </a:rPr>
              <a:t>Environmentalists need to hear both the cry of the earth and the cry of the poor</a:t>
            </a:r>
          </a:p>
          <a:p>
            <a:pPr>
              <a:lnSpc>
                <a:spcPct val="100000"/>
              </a:lnSpc>
            </a:pPr>
            <a:r>
              <a:rPr lang="en-US" smtClean="0">
                <a:latin typeface="Times New Roman" pitchFamily="18" charset="0"/>
                <a:cs typeface="Times New Roman" pitchFamily="18" charset="0"/>
              </a:rPr>
              <a:t>Responsibility to rehabilitate the victims</a:t>
            </a:r>
          </a:p>
          <a:p>
            <a:pPr>
              <a:lnSpc>
                <a:spcPct val="100000"/>
              </a:lnSpc>
            </a:pPr>
            <a:r>
              <a:rPr lang="en-US" smtClean="0">
                <a:latin typeface="Times New Roman" pitchFamily="18" charset="0"/>
                <a:cs typeface="Times New Roman" pitchFamily="18" charset="0"/>
              </a:rPr>
              <a:t>Preserve the richness and fertility of the soil for the coming generations.</a:t>
            </a:r>
            <a:endParaRPr lang="en-IN"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t="-9000" b="-9000"/>
          </a:stretch>
        </a:blipFill>
        <a:effectLst/>
      </p:bgPr>
    </p:bg>
    <p:spTree>
      <p:nvGrpSpPr>
        <p:cNvPr id="1" name=""/>
        <p:cNvGrpSpPr/>
        <p:nvPr/>
      </p:nvGrpSpPr>
      <p:grpSpPr>
        <a:xfrm>
          <a:off x="0" y="0"/>
          <a:ext cx="0" cy="0"/>
          <a:chOff x="0" y="0"/>
          <a:chExt cx="0" cy="0"/>
        </a:xfrm>
      </p:grpSpPr>
      <p:sp>
        <p:nvSpPr>
          <p:cNvPr id="49154" name="Title 1"/>
          <p:cNvSpPr>
            <a:spLocks noGrp="1"/>
          </p:cNvSpPr>
          <p:nvPr>
            <p:ph type="title"/>
          </p:nvPr>
        </p:nvSpPr>
        <p:spPr>
          <a:xfrm>
            <a:off x="0" y="0"/>
            <a:ext cx="2608263" cy="874713"/>
          </a:xfrm>
          <a:solidFill>
            <a:schemeClr val="accent6"/>
          </a:solidFill>
        </p:spPr>
        <p:txBody>
          <a:bodyPr/>
          <a:lstStyle/>
          <a:p>
            <a:pPr eaLnBrk="1" hangingPunct="1">
              <a:defRPr/>
            </a:pPr>
            <a:r>
              <a:rPr lang="en-IN" altLang="en-US" sz="4000" dirty="0" smtClean="0">
                <a:latin typeface="Times New Roman" pitchFamily="18" charset="0"/>
                <a:cs typeface="Times New Roman" pitchFamily="18" charset="0"/>
              </a:rPr>
              <a:t>The Future</a:t>
            </a:r>
            <a:r>
              <a:rPr lang="en-IN" altLang="en-US" dirty="0" smtClean="0"/>
              <a:t> </a:t>
            </a:r>
          </a:p>
        </p:txBody>
      </p:sp>
      <p:sp>
        <p:nvSpPr>
          <p:cNvPr id="3" name="Content Placeholder 2"/>
          <p:cNvSpPr>
            <a:spLocks noGrp="1"/>
          </p:cNvSpPr>
          <p:nvPr>
            <p:ph idx="1"/>
          </p:nvPr>
        </p:nvSpPr>
        <p:spPr>
          <a:xfrm>
            <a:off x="838200" y="1104900"/>
            <a:ext cx="10515600" cy="5072063"/>
          </a:xfrm>
        </p:spPr>
        <p:txBody>
          <a:bodyPr rtlCol="0">
            <a:normAutofit lnSpcReduction="10000"/>
          </a:bodyPr>
          <a:lstStyle/>
          <a:p>
            <a:pPr marL="0" indent="0" eaLnBrk="1" fontAlgn="auto" hangingPunct="1">
              <a:spcAft>
                <a:spcPts val="0"/>
              </a:spcAft>
              <a:buFont typeface="Arial" panose="020B0604020202020204" pitchFamily="34" charset="0"/>
              <a:buNone/>
              <a:defRPr/>
            </a:pPr>
            <a:r>
              <a:rPr lang="en-IN" i="1" dirty="0" err="1" smtClean="0">
                <a:latin typeface="Times New Roman" pitchFamily="18" charset="0"/>
                <a:cs typeface="Times New Roman" pitchFamily="18" charset="0"/>
              </a:rPr>
              <a:t>Thasaputhro</a:t>
            </a:r>
            <a:r>
              <a:rPr lang="en-IN" i="1" dirty="0" smtClean="0">
                <a:latin typeface="Times New Roman" pitchFamily="18" charset="0"/>
                <a:cs typeface="Times New Roman" pitchFamily="18" charset="0"/>
              </a:rPr>
              <a:t> </a:t>
            </a:r>
            <a:r>
              <a:rPr lang="en-IN" i="1" dirty="0" err="1" smtClean="0">
                <a:latin typeface="Times New Roman" pitchFamily="18" charset="0"/>
                <a:cs typeface="Times New Roman" pitchFamily="18" charset="0"/>
              </a:rPr>
              <a:t>samovabi</a:t>
            </a:r>
            <a:endParaRPr lang="en-IN" i="1" dirty="0" smtClean="0">
              <a:latin typeface="Times New Roman" pitchFamily="18" charset="0"/>
              <a:cs typeface="Times New Roman" pitchFamily="18" charset="0"/>
            </a:endParaRPr>
          </a:p>
          <a:p>
            <a:pPr marL="0" indent="0" eaLnBrk="1" fontAlgn="auto" hangingPunct="1">
              <a:spcAft>
                <a:spcPts val="0"/>
              </a:spcAft>
              <a:buFont typeface="Arial" panose="020B0604020202020204" pitchFamily="34" charset="0"/>
              <a:buNone/>
              <a:defRPr/>
            </a:pPr>
            <a:r>
              <a:rPr lang="en-IN" i="1" dirty="0" err="1" smtClean="0">
                <a:latin typeface="Times New Roman" pitchFamily="18" charset="0"/>
                <a:cs typeface="Times New Roman" pitchFamily="18" charset="0"/>
              </a:rPr>
              <a:t>Thasapapi</a:t>
            </a:r>
            <a:r>
              <a:rPr lang="en-IN" i="1" dirty="0" smtClean="0">
                <a:latin typeface="Times New Roman" pitchFamily="18" charset="0"/>
                <a:cs typeface="Times New Roman" pitchFamily="18" charset="0"/>
              </a:rPr>
              <a:t> </a:t>
            </a:r>
            <a:r>
              <a:rPr lang="en-IN" i="1" dirty="0" err="1" smtClean="0">
                <a:latin typeface="Times New Roman" pitchFamily="18" charset="0"/>
                <a:cs typeface="Times New Roman" pitchFamily="18" charset="0"/>
              </a:rPr>
              <a:t>samovirutha</a:t>
            </a:r>
            <a:endParaRPr lang="en-IN" i="1" dirty="0" smtClean="0">
              <a:latin typeface="Times New Roman" pitchFamily="18" charset="0"/>
              <a:cs typeface="Times New Roman" pitchFamily="18" charset="0"/>
            </a:endParaRPr>
          </a:p>
          <a:p>
            <a:pPr marL="0" indent="0" eaLnBrk="1" fontAlgn="auto" hangingPunct="1">
              <a:spcAft>
                <a:spcPts val="0"/>
              </a:spcAft>
              <a:buFont typeface="Arial" panose="020B0604020202020204" pitchFamily="34" charset="0"/>
              <a:buNone/>
              <a:defRPr/>
            </a:pPr>
            <a:r>
              <a:rPr lang="en-IN" i="1" dirty="0" err="1" smtClean="0">
                <a:latin typeface="Times New Roman" pitchFamily="18" charset="0"/>
                <a:cs typeface="Times New Roman" pitchFamily="18" charset="0"/>
              </a:rPr>
              <a:t>Thasaviruthu</a:t>
            </a:r>
            <a:r>
              <a:rPr lang="en-IN" i="1" dirty="0" smtClean="0">
                <a:latin typeface="Times New Roman" pitchFamily="18" charset="0"/>
                <a:cs typeface="Times New Roman" pitchFamily="18" charset="0"/>
              </a:rPr>
              <a:t> </a:t>
            </a:r>
            <a:r>
              <a:rPr lang="en-IN" i="1" dirty="0" err="1" smtClean="0">
                <a:latin typeface="Times New Roman" pitchFamily="18" charset="0"/>
                <a:cs typeface="Times New Roman" pitchFamily="18" charset="0"/>
              </a:rPr>
              <a:t>samamatha</a:t>
            </a:r>
            <a:endParaRPr lang="en-IN" i="1" dirty="0" smtClean="0">
              <a:latin typeface="Times New Roman" pitchFamily="18" charset="0"/>
              <a:cs typeface="Times New Roman" pitchFamily="18" charset="0"/>
            </a:endParaRPr>
          </a:p>
          <a:p>
            <a:pPr marL="0" indent="0" eaLnBrk="1" fontAlgn="auto" hangingPunct="1">
              <a:spcAft>
                <a:spcPts val="0"/>
              </a:spcAft>
              <a:buFont typeface="Arial" panose="020B0604020202020204" pitchFamily="34" charset="0"/>
              <a:buNone/>
              <a:defRPr/>
            </a:pPr>
            <a:r>
              <a:rPr lang="en-IN" i="1" dirty="0" err="1" smtClean="0">
                <a:latin typeface="Times New Roman" pitchFamily="18" charset="0"/>
                <a:cs typeface="Times New Roman" pitchFamily="18" charset="0"/>
              </a:rPr>
              <a:t>Thasamathaya</a:t>
            </a:r>
            <a:r>
              <a:rPr lang="en-IN" i="1" dirty="0" smtClean="0">
                <a:latin typeface="Times New Roman" pitchFamily="18" charset="0"/>
                <a:cs typeface="Times New Roman" pitchFamily="18" charset="0"/>
              </a:rPr>
              <a:t> </a:t>
            </a:r>
            <a:r>
              <a:rPr lang="en-IN" i="1" dirty="0" err="1" smtClean="0">
                <a:latin typeface="Times New Roman" pitchFamily="18" charset="0"/>
                <a:cs typeface="Times New Roman" pitchFamily="18" charset="0"/>
              </a:rPr>
              <a:t>samathadu</a:t>
            </a:r>
            <a:endParaRPr lang="en-IN" i="1" dirty="0" smtClean="0">
              <a:latin typeface="Times New Roman" pitchFamily="18" charset="0"/>
              <a:cs typeface="Times New Roman" pitchFamily="18" charset="0"/>
            </a:endParaRPr>
          </a:p>
          <a:p>
            <a:pPr marL="0" indent="0" eaLnBrk="1" fontAlgn="auto" hangingPunct="1">
              <a:spcAft>
                <a:spcPts val="0"/>
              </a:spcAft>
              <a:buFont typeface="Arial" panose="020B0604020202020204" pitchFamily="34" charset="0"/>
              <a:buNone/>
              <a:defRPr/>
            </a:pPr>
            <a:endParaRPr lang="en-IN" dirty="0" smtClean="0"/>
          </a:p>
          <a:p>
            <a:pPr marL="0" indent="0" eaLnBrk="1" fontAlgn="auto" hangingPunct="1">
              <a:spcAft>
                <a:spcPts val="0"/>
              </a:spcAft>
              <a:buFont typeface="Arial" panose="020B0604020202020204" pitchFamily="34" charset="0"/>
              <a:buNone/>
              <a:defRPr/>
            </a:pPr>
            <a:r>
              <a:rPr lang="en-IN" dirty="0" smtClean="0">
                <a:latin typeface="Times New Roman" pitchFamily="18" charset="0"/>
                <a:cs typeface="Times New Roman" pitchFamily="18" charset="0"/>
              </a:rPr>
              <a:t>One pond is equal to ten sons</a:t>
            </a:r>
          </a:p>
          <a:p>
            <a:pPr marL="0" indent="0" eaLnBrk="1" fontAlgn="auto" hangingPunct="1">
              <a:spcAft>
                <a:spcPts val="0"/>
              </a:spcAft>
              <a:buFont typeface="Arial" panose="020B0604020202020204" pitchFamily="34" charset="0"/>
              <a:buNone/>
              <a:defRPr/>
            </a:pPr>
            <a:r>
              <a:rPr lang="en-IN" dirty="0" smtClean="0">
                <a:latin typeface="Times New Roman" pitchFamily="18" charset="0"/>
                <a:cs typeface="Times New Roman" pitchFamily="18" charset="0"/>
              </a:rPr>
              <a:t>One lake is equal to ten ponds</a:t>
            </a:r>
          </a:p>
          <a:p>
            <a:pPr marL="0" indent="0" eaLnBrk="1" fontAlgn="auto" hangingPunct="1">
              <a:spcAft>
                <a:spcPts val="0"/>
              </a:spcAft>
              <a:buFont typeface="Arial" panose="020B0604020202020204" pitchFamily="34" charset="0"/>
              <a:buNone/>
              <a:defRPr/>
            </a:pPr>
            <a:r>
              <a:rPr lang="en-IN" dirty="0" smtClean="0">
                <a:latin typeface="Times New Roman" pitchFamily="18" charset="0"/>
                <a:cs typeface="Times New Roman" pitchFamily="18" charset="0"/>
              </a:rPr>
              <a:t>One mother is equal to ten lakes</a:t>
            </a:r>
          </a:p>
          <a:p>
            <a:pPr marL="0" indent="0" eaLnBrk="1" fontAlgn="auto" hangingPunct="1">
              <a:spcAft>
                <a:spcPts val="0"/>
              </a:spcAft>
              <a:buFont typeface="Arial" panose="020B0604020202020204" pitchFamily="34" charset="0"/>
              <a:buNone/>
              <a:defRPr/>
            </a:pPr>
            <a:r>
              <a:rPr lang="en-IN" dirty="0" smtClean="0">
                <a:latin typeface="Times New Roman" pitchFamily="18" charset="0"/>
                <a:cs typeface="Times New Roman" pitchFamily="18" charset="0"/>
              </a:rPr>
              <a:t>One tree is equal to ten mothers</a:t>
            </a:r>
          </a:p>
          <a:p>
            <a:pPr marL="0" indent="0" eaLnBrk="1" fontAlgn="auto" hangingPunct="1">
              <a:spcAft>
                <a:spcPts val="0"/>
              </a:spcAft>
              <a:buFont typeface="Arial" panose="020B0604020202020204" pitchFamily="34" charset="0"/>
              <a:buNone/>
              <a:defRPr/>
            </a:pPr>
            <a:r>
              <a:rPr lang="en-IN" dirty="0" smtClean="0">
                <a:latin typeface="Times New Roman" pitchFamily="18" charset="0"/>
                <a:cs typeface="Times New Roman" pitchFamily="18" charset="0"/>
              </a:rPr>
              <a:t>So, one tree is equal to ten thousand sons</a:t>
            </a:r>
            <a:endParaRPr lang="en-IN"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UMATHI\Desktop\gvg\k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107950"/>
            <a:ext cx="12192000" cy="675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SUMATHI\Desktop\gvg\k 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0"/>
            <a:ext cx="12192000" cy="701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SUMATHI\Desktop\gvg\k 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SUMATHI\Desktop\gvg\k 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SUMATHI\Desktop\gvg\k 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313"/>
            <a:ext cx="12192000" cy="694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1177</TotalTime>
  <Words>1809</Words>
  <Application>Microsoft Office PowerPoint</Application>
  <PresentationFormat>Custom</PresentationFormat>
  <Paragraphs>217</Paragraphs>
  <Slides>48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Calibri</vt:lpstr>
      <vt:lpstr>Arial</vt:lpstr>
      <vt:lpstr>Calibri Light</vt:lpstr>
      <vt:lpstr>Monotype Corsiva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world that was handed down to us was filled with limitless beauty, elixirine water, fertile soil and life giving air. Now man has turned it into a toxic spewing hell.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Text</vt:lpstr>
      <vt:lpstr>The Place</vt:lpstr>
      <vt:lpstr>The Present : Flora</vt:lpstr>
      <vt:lpstr>The Present:  Fauna</vt:lpstr>
      <vt:lpstr>A Biodiversity Disaster</vt:lpstr>
      <vt:lpstr>The Present : Humans</vt:lpstr>
      <vt:lpstr>The Cause</vt:lpstr>
      <vt:lpstr>The Comparison</vt:lpstr>
      <vt:lpstr> The Irony </vt:lpstr>
      <vt:lpstr>The Law</vt:lpstr>
      <vt:lpstr>The Locals’ Interpretation</vt:lpstr>
      <vt:lpstr>What is Environmental Justice (EJ)?</vt:lpstr>
      <vt:lpstr> Environmental Racism </vt:lpstr>
      <vt:lpstr>Dimensions of EJ</vt:lpstr>
      <vt:lpstr>EJ Movements in India</vt:lpstr>
      <vt:lpstr>Environmental Justice Criticism</vt:lpstr>
      <vt:lpstr>Enmahaje as an EJ Text</vt:lpstr>
      <vt:lpstr>Silent Spring and Enmahaje</vt:lpstr>
      <vt:lpstr>The Struggle</vt:lpstr>
      <vt:lpstr>The Apathy</vt:lpstr>
      <vt:lpstr>The Ban and the Continuing Struggle</vt:lpstr>
      <vt:lpstr>Facts about the Struggle</vt:lpstr>
      <vt:lpstr>Enmahaje as Faction</vt:lpstr>
      <vt:lpstr>The Solution</vt:lpstr>
      <vt:lpstr>The Future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Justice Poetics</dc:title>
  <dc:creator>NISHANTH</dc:creator>
  <cp:lastModifiedBy>SUMATHI</cp:lastModifiedBy>
  <cp:revision>97</cp:revision>
  <dcterms:created xsi:type="dcterms:W3CDTF">2016-02-10T05:10:35Z</dcterms:created>
  <dcterms:modified xsi:type="dcterms:W3CDTF">2016-02-26T16:03:53Z</dcterms:modified>
</cp:coreProperties>
</file>